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103"/>
  </p:notesMasterIdLst>
  <p:sldIdLst>
    <p:sldId id="256" r:id="rId5"/>
    <p:sldId id="257" r:id="rId6"/>
    <p:sldId id="469" r:id="rId7"/>
    <p:sldId id="390" r:id="rId8"/>
    <p:sldId id="470" r:id="rId9"/>
    <p:sldId id="471" r:id="rId10"/>
    <p:sldId id="472" r:id="rId11"/>
    <p:sldId id="473" r:id="rId12"/>
    <p:sldId id="474" r:id="rId13"/>
    <p:sldId id="475" r:id="rId14"/>
    <p:sldId id="418" r:id="rId15"/>
    <p:sldId id="477" r:id="rId16"/>
    <p:sldId id="380" r:id="rId17"/>
    <p:sldId id="479" r:id="rId18"/>
    <p:sldId id="480" r:id="rId19"/>
    <p:sldId id="481" r:id="rId20"/>
    <p:sldId id="274" r:id="rId21"/>
    <p:sldId id="346" r:id="rId22"/>
    <p:sldId id="275" r:id="rId23"/>
    <p:sldId id="391" r:id="rId24"/>
    <p:sldId id="392" r:id="rId25"/>
    <p:sldId id="393" r:id="rId26"/>
    <p:sldId id="279" r:id="rId27"/>
    <p:sldId id="394" r:id="rId28"/>
    <p:sldId id="398" r:id="rId29"/>
    <p:sldId id="400" r:id="rId30"/>
    <p:sldId id="403" r:id="rId31"/>
    <p:sldId id="402" r:id="rId32"/>
    <p:sldId id="401" r:id="rId33"/>
    <p:sldId id="410" r:id="rId34"/>
    <p:sldId id="411" r:id="rId35"/>
    <p:sldId id="406" r:id="rId36"/>
    <p:sldId id="407" r:id="rId37"/>
    <p:sldId id="408" r:id="rId38"/>
    <p:sldId id="409" r:id="rId39"/>
    <p:sldId id="405" r:id="rId40"/>
    <p:sldId id="404" r:id="rId41"/>
    <p:sldId id="482" r:id="rId42"/>
    <p:sldId id="412" r:id="rId43"/>
    <p:sldId id="413" r:id="rId44"/>
    <p:sldId id="414" r:id="rId45"/>
    <p:sldId id="415" r:id="rId46"/>
    <p:sldId id="416" r:id="rId47"/>
    <p:sldId id="476" r:id="rId48"/>
    <p:sldId id="419" r:id="rId49"/>
    <p:sldId id="420" r:id="rId50"/>
    <p:sldId id="395" r:id="rId51"/>
    <p:sldId id="478" r:id="rId52"/>
    <p:sldId id="396" r:id="rId53"/>
    <p:sldId id="397" r:id="rId54"/>
    <p:sldId id="434" r:id="rId55"/>
    <p:sldId id="452" r:id="rId56"/>
    <p:sldId id="444" r:id="rId57"/>
    <p:sldId id="445" r:id="rId58"/>
    <p:sldId id="446" r:id="rId59"/>
    <p:sldId id="447" r:id="rId60"/>
    <p:sldId id="448" r:id="rId61"/>
    <p:sldId id="439" r:id="rId62"/>
    <p:sldId id="450" r:id="rId63"/>
    <p:sldId id="422" r:id="rId64"/>
    <p:sldId id="423" r:id="rId65"/>
    <p:sldId id="421" r:id="rId66"/>
    <p:sldId id="426" r:id="rId67"/>
    <p:sldId id="427" r:id="rId68"/>
    <p:sldId id="428" r:id="rId69"/>
    <p:sldId id="429" r:id="rId70"/>
    <p:sldId id="430" r:id="rId71"/>
    <p:sldId id="443" r:id="rId72"/>
    <p:sldId id="440" r:id="rId73"/>
    <p:sldId id="441" r:id="rId74"/>
    <p:sldId id="442" r:id="rId75"/>
    <p:sldId id="438" r:id="rId76"/>
    <p:sldId id="449" r:id="rId77"/>
    <p:sldId id="435" r:id="rId78"/>
    <p:sldId id="436" r:id="rId79"/>
    <p:sldId id="437" r:id="rId80"/>
    <p:sldId id="451" r:id="rId81"/>
    <p:sldId id="431" r:id="rId82"/>
    <p:sldId id="432" r:id="rId83"/>
    <p:sldId id="433" r:id="rId84"/>
    <p:sldId id="453" r:id="rId85"/>
    <p:sldId id="454" r:id="rId86"/>
    <p:sldId id="455" r:id="rId87"/>
    <p:sldId id="456" r:id="rId88"/>
    <p:sldId id="457" r:id="rId89"/>
    <p:sldId id="465" r:id="rId90"/>
    <p:sldId id="458" r:id="rId91"/>
    <p:sldId id="466" r:id="rId92"/>
    <p:sldId id="459" r:id="rId93"/>
    <p:sldId id="460" r:id="rId94"/>
    <p:sldId id="461" r:id="rId95"/>
    <p:sldId id="462" r:id="rId96"/>
    <p:sldId id="463" r:id="rId97"/>
    <p:sldId id="464" r:id="rId98"/>
    <p:sldId id="467" r:id="rId99"/>
    <p:sldId id="483" r:id="rId100"/>
    <p:sldId id="468" r:id="rId101"/>
    <p:sldId id="264" r:id="rId102"/>
  </p:sldIdLst>
  <p:sldSz cx="17338675" cy="9753600"/>
  <p:notesSz cx="6858000" cy="9144000"/>
  <p:custDataLst>
    <p:tags r:id="rId10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leitung" id="{8F565AE3-CEB5-4F45-A371-DC0BAE464F9F}">
          <p14:sldIdLst>
            <p14:sldId id="256"/>
            <p14:sldId id="257"/>
          </p14:sldIdLst>
        </p14:section>
        <p14:section name="Referentenansicht" id="{7BBAD2A3-0873-475C-8638-4588C2C445AC}">
          <p14:sldIdLst>
            <p14:sldId id="469"/>
            <p14:sldId id="390"/>
            <p14:sldId id="470"/>
            <p14:sldId id="471"/>
            <p14:sldId id="472"/>
            <p14:sldId id="473"/>
            <p14:sldId id="474"/>
            <p14:sldId id="475"/>
            <p14:sldId id="418"/>
            <p14:sldId id="477"/>
            <p14:sldId id="380"/>
            <p14:sldId id="479"/>
            <p14:sldId id="480"/>
            <p14:sldId id="481"/>
          </p14:sldIdLst>
        </p14:section>
        <p14:section name="Erläuterungen zur Referentenansicht" id="{D7F8C040-8DD4-4A7A-9B5A-2DE648658AE6}">
          <p14:sldIdLst>
            <p14:sldId id="274"/>
            <p14:sldId id="346"/>
            <p14:sldId id="275"/>
            <p14:sldId id="391"/>
            <p14:sldId id="392"/>
            <p14:sldId id="393"/>
            <p14:sldId id="279"/>
            <p14:sldId id="394"/>
            <p14:sldId id="398"/>
            <p14:sldId id="400"/>
            <p14:sldId id="403"/>
            <p14:sldId id="402"/>
            <p14:sldId id="401"/>
            <p14:sldId id="410"/>
            <p14:sldId id="411"/>
            <p14:sldId id="406"/>
            <p14:sldId id="407"/>
            <p14:sldId id="408"/>
            <p14:sldId id="409"/>
            <p14:sldId id="405"/>
            <p14:sldId id="404"/>
            <p14:sldId id="482"/>
            <p14:sldId id="412"/>
            <p14:sldId id="413"/>
            <p14:sldId id="414"/>
            <p14:sldId id="415"/>
            <p14:sldId id="416"/>
            <p14:sldId id="476"/>
            <p14:sldId id="419"/>
            <p14:sldId id="420"/>
            <p14:sldId id="395"/>
            <p14:sldId id="478"/>
            <p14:sldId id="396"/>
            <p14:sldId id="397"/>
            <p14:sldId id="434"/>
            <p14:sldId id="452"/>
            <p14:sldId id="444"/>
            <p14:sldId id="445"/>
            <p14:sldId id="446"/>
            <p14:sldId id="447"/>
            <p14:sldId id="448"/>
            <p14:sldId id="439"/>
            <p14:sldId id="450"/>
            <p14:sldId id="422"/>
            <p14:sldId id="423"/>
            <p14:sldId id="421"/>
            <p14:sldId id="426"/>
            <p14:sldId id="427"/>
            <p14:sldId id="428"/>
            <p14:sldId id="429"/>
            <p14:sldId id="430"/>
            <p14:sldId id="443"/>
            <p14:sldId id="440"/>
            <p14:sldId id="441"/>
            <p14:sldId id="442"/>
            <p14:sldId id="438"/>
            <p14:sldId id="449"/>
            <p14:sldId id="435"/>
            <p14:sldId id="436"/>
            <p14:sldId id="437"/>
            <p14:sldId id="451"/>
            <p14:sldId id="431"/>
            <p14:sldId id="432"/>
            <p14:sldId id="433"/>
            <p14:sldId id="453"/>
            <p14:sldId id="454"/>
            <p14:sldId id="455"/>
            <p14:sldId id="456"/>
            <p14:sldId id="457"/>
            <p14:sldId id="465"/>
            <p14:sldId id="458"/>
            <p14:sldId id="466"/>
            <p14:sldId id="459"/>
            <p14:sldId id="460"/>
            <p14:sldId id="461"/>
            <p14:sldId id="462"/>
            <p14:sldId id="463"/>
            <p14:sldId id="464"/>
            <p14:sldId id="467"/>
            <p14:sldId id="483"/>
            <p14:sldId id="468"/>
            <p14:sldId id="264"/>
          </p14:sldIdLst>
        </p14:section>
      </p14:sectionLst>
    </p:ex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75" autoAdjust="0"/>
    <p:restoredTop sz="94660"/>
  </p:normalViewPr>
  <p:slideViewPr>
    <p:cSldViewPr snapToGrid="0">
      <p:cViewPr varScale="1">
        <p:scale>
          <a:sx n="35" d="100"/>
          <a:sy n="35" d="100"/>
        </p:scale>
        <p:origin x="102" y="1266"/>
      </p:cViewPr>
      <p:guideLst>
        <p:guide orient="horz" pos="3072"/>
        <p:guide pos="54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heme" Target="theme/theme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91702-46B2-4154-B9AF-53917826856E}" type="datetimeFigureOut">
              <a:rPr lang="de-CH" smtClean="0"/>
              <a:t>25.11.2024</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EDC44-C65E-4EE9-BB33-980009FB7F97}" type="slidenum">
              <a:rPr lang="de-CH" smtClean="0"/>
              <a:t>‹Nr.›</a:t>
            </a:fld>
            <a:endParaRPr lang="de-CH"/>
          </a:p>
        </p:txBody>
      </p:sp>
    </p:spTree>
    <p:extLst>
      <p:ext uri="{BB962C8B-B14F-4D97-AF65-F5344CB8AC3E}">
        <p14:creationId xmlns:p14="http://schemas.microsoft.com/office/powerpoint/2010/main" val="203767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2</a:t>
            </a:fld>
            <a:endParaRPr lang="de-CH"/>
          </a:p>
        </p:txBody>
      </p:sp>
    </p:spTree>
    <p:extLst>
      <p:ext uri="{BB962C8B-B14F-4D97-AF65-F5344CB8AC3E}">
        <p14:creationId xmlns:p14="http://schemas.microsoft.com/office/powerpoint/2010/main" val="2021620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39</a:t>
            </a:fld>
            <a:endParaRPr lang="de-CH"/>
          </a:p>
        </p:txBody>
      </p:sp>
    </p:spTree>
    <p:extLst>
      <p:ext uri="{BB962C8B-B14F-4D97-AF65-F5344CB8AC3E}">
        <p14:creationId xmlns:p14="http://schemas.microsoft.com/office/powerpoint/2010/main" val="24438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41</a:t>
            </a:fld>
            <a:endParaRPr lang="de-CH"/>
          </a:p>
        </p:txBody>
      </p:sp>
    </p:spTree>
    <p:extLst>
      <p:ext uri="{BB962C8B-B14F-4D97-AF65-F5344CB8AC3E}">
        <p14:creationId xmlns:p14="http://schemas.microsoft.com/office/powerpoint/2010/main" val="384921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43</a:t>
            </a:fld>
            <a:endParaRPr lang="de-CH"/>
          </a:p>
        </p:txBody>
      </p:sp>
    </p:spTree>
    <p:extLst>
      <p:ext uri="{BB962C8B-B14F-4D97-AF65-F5344CB8AC3E}">
        <p14:creationId xmlns:p14="http://schemas.microsoft.com/office/powerpoint/2010/main" val="417400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45</a:t>
            </a:fld>
            <a:endParaRPr lang="de-CH"/>
          </a:p>
        </p:txBody>
      </p:sp>
    </p:spTree>
    <p:extLst>
      <p:ext uri="{BB962C8B-B14F-4D97-AF65-F5344CB8AC3E}">
        <p14:creationId xmlns:p14="http://schemas.microsoft.com/office/powerpoint/2010/main" val="452101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47</a:t>
            </a:fld>
            <a:endParaRPr lang="de-CH"/>
          </a:p>
        </p:txBody>
      </p:sp>
    </p:spTree>
    <p:extLst>
      <p:ext uri="{BB962C8B-B14F-4D97-AF65-F5344CB8AC3E}">
        <p14:creationId xmlns:p14="http://schemas.microsoft.com/office/powerpoint/2010/main" val="259004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48</a:t>
            </a:fld>
            <a:endParaRPr lang="de-CH"/>
          </a:p>
        </p:txBody>
      </p:sp>
    </p:spTree>
    <p:extLst>
      <p:ext uri="{BB962C8B-B14F-4D97-AF65-F5344CB8AC3E}">
        <p14:creationId xmlns:p14="http://schemas.microsoft.com/office/powerpoint/2010/main" val="1743018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64</a:t>
            </a:fld>
            <a:endParaRPr lang="de-CH"/>
          </a:p>
        </p:txBody>
      </p:sp>
    </p:spTree>
    <p:extLst>
      <p:ext uri="{BB962C8B-B14F-4D97-AF65-F5344CB8AC3E}">
        <p14:creationId xmlns:p14="http://schemas.microsoft.com/office/powerpoint/2010/main" val="283383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65</a:t>
            </a:fld>
            <a:endParaRPr lang="de-CH"/>
          </a:p>
        </p:txBody>
      </p:sp>
    </p:spTree>
    <p:extLst>
      <p:ext uri="{BB962C8B-B14F-4D97-AF65-F5344CB8AC3E}">
        <p14:creationId xmlns:p14="http://schemas.microsoft.com/office/powerpoint/2010/main" val="345276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81</a:t>
            </a:fld>
            <a:endParaRPr lang="de-CH"/>
          </a:p>
        </p:txBody>
      </p:sp>
    </p:spTree>
    <p:extLst>
      <p:ext uri="{BB962C8B-B14F-4D97-AF65-F5344CB8AC3E}">
        <p14:creationId xmlns:p14="http://schemas.microsoft.com/office/powerpoint/2010/main" val="1110782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82</a:t>
            </a:fld>
            <a:endParaRPr lang="de-CH"/>
          </a:p>
        </p:txBody>
      </p:sp>
    </p:spTree>
    <p:extLst>
      <p:ext uri="{BB962C8B-B14F-4D97-AF65-F5344CB8AC3E}">
        <p14:creationId xmlns:p14="http://schemas.microsoft.com/office/powerpoint/2010/main" val="369870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13</a:t>
            </a:fld>
            <a:endParaRPr lang="de-CH"/>
          </a:p>
        </p:txBody>
      </p:sp>
    </p:spTree>
    <p:extLst>
      <p:ext uri="{BB962C8B-B14F-4D97-AF65-F5344CB8AC3E}">
        <p14:creationId xmlns:p14="http://schemas.microsoft.com/office/powerpoint/2010/main" val="320113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95</a:t>
            </a:fld>
            <a:endParaRPr lang="de-CH"/>
          </a:p>
        </p:txBody>
      </p:sp>
    </p:spTree>
    <p:extLst>
      <p:ext uri="{BB962C8B-B14F-4D97-AF65-F5344CB8AC3E}">
        <p14:creationId xmlns:p14="http://schemas.microsoft.com/office/powerpoint/2010/main" val="257200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542EDC44-C65E-4EE9-BB33-980009FB7F97}" type="slidenum">
              <a:rPr lang="de-CH" smtClean="0"/>
              <a:t>98</a:t>
            </a:fld>
            <a:endParaRPr lang="de-CH"/>
          </a:p>
        </p:txBody>
      </p:sp>
    </p:spTree>
    <p:extLst>
      <p:ext uri="{BB962C8B-B14F-4D97-AF65-F5344CB8AC3E}">
        <p14:creationId xmlns:p14="http://schemas.microsoft.com/office/powerpoint/2010/main" val="144099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14</a:t>
            </a:fld>
            <a:endParaRPr lang="de-CH"/>
          </a:p>
        </p:txBody>
      </p:sp>
    </p:spTree>
    <p:extLst>
      <p:ext uri="{BB962C8B-B14F-4D97-AF65-F5344CB8AC3E}">
        <p14:creationId xmlns:p14="http://schemas.microsoft.com/office/powerpoint/2010/main" val="346466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15</a:t>
            </a:fld>
            <a:endParaRPr lang="de-CH"/>
          </a:p>
        </p:txBody>
      </p:sp>
    </p:spTree>
    <p:extLst>
      <p:ext uri="{BB962C8B-B14F-4D97-AF65-F5344CB8AC3E}">
        <p14:creationId xmlns:p14="http://schemas.microsoft.com/office/powerpoint/2010/main" val="17915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23</a:t>
            </a:fld>
            <a:endParaRPr lang="de-CH"/>
          </a:p>
        </p:txBody>
      </p:sp>
    </p:spTree>
    <p:extLst>
      <p:ext uri="{BB962C8B-B14F-4D97-AF65-F5344CB8AC3E}">
        <p14:creationId xmlns:p14="http://schemas.microsoft.com/office/powerpoint/2010/main" val="1715457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25</a:t>
            </a:fld>
            <a:endParaRPr lang="de-CH"/>
          </a:p>
        </p:txBody>
      </p:sp>
    </p:spTree>
    <p:extLst>
      <p:ext uri="{BB962C8B-B14F-4D97-AF65-F5344CB8AC3E}">
        <p14:creationId xmlns:p14="http://schemas.microsoft.com/office/powerpoint/2010/main" val="93822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30</a:t>
            </a:fld>
            <a:endParaRPr lang="de-CH"/>
          </a:p>
        </p:txBody>
      </p:sp>
    </p:spTree>
    <p:extLst>
      <p:ext uri="{BB962C8B-B14F-4D97-AF65-F5344CB8AC3E}">
        <p14:creationId xmlns:p14="http://schemas.microsoft.com/office/powerpoint/2010/main" val="324657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32</a:t>
            </a:fld>
            <a:endParaRPr lang="de-CH"/>
          </a:p>
        </p:txBody>
      </p:sp>
    </p:spTree>
    <p:extLst>
      <p:ext uri="{BB962C8B-B14F-4D97-AF65-F5344CB8AC3E}">
        <p14:creationId xmlns:p14="http://schemas.microsoft.com/office/powerpoint/2010/main" val="110510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Dieses Kapitel ist abgestimmt mit der</a:t>
            </a:r>
            <a:r>
              <a:rPr lang="de-DE" baseline="0"/>
              <a:t> Broschüre „</a:t>
            </a:r>
            <a:r>
              <a:rPr lang="de-DE"/>
              <a:t>Neue Grundbildung Gebäudeinformatiker:in EFZ“</a:t>
            </a:r>
            <a:endParaRPr lang="de-CH"/>
          </a:p>
        </p:txBody>
      </p:sp>
      <p:sp>
        <p:nvSpPr>
          <p:cNvPr id="4" name="Foliennummernplatzhalter 3"/>
          <p:cNvSpPr>
            <a:spLocks noGrp="1"/>
          </p:cNvSpPr>
          <p:nvPr>
            <p:ph type="sldNum" sz="quarter" idx="10"/>
          </p:nvPr>
        </p:nvSpPr>
        <p:spPr/>
        <p:txBody>
          <a:bodyPr/>
          <a:lstStyle/>
          <a:p>
            <a:fld id="{542EDC44-C65E-4EE9-BB33-980009FB7F97}" type="slidenum">
              <a:rPr lang="de-CH" smtClean="0"/>
              <a:t>36</a:t>
            </a:fld>
            <a:endParaRPr lang="de-CH"/>
          </a:p>
        </p:txBody>
      </p:sp>
    </p:spTree>
    <p:extLst>
      <p:ext uri="{BB962C8B-B14F-4D97-AF65-F5344CB8AC3E}">
        <p14:creationId xmlns:p14="http://schemas.microsoft.com/office/powerpoint/2010/main" val="2798001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 y="0"/>
            <a:ext cx="17337024" cy="9753600"/>
          </a:xfrm>
          <a:prstGeom prst="rect">
            <a:avLst/>
          </a:prstGeom>
        </p:spPr>
      </p:pic>
      <p:sp>
        <p:nvSpPr>
          <p:cNvPr id="2" name="Title 1"/>
          <p:cNvSpPr>
            <a:spLocks noGrp="1"/>
          </p:cNvSpPr>
          <p:nvPr>
            <p:ph type="ctrTitle" hasCustomPrompt="1"/>
          </p:nvPr>
        </p:nvSpPr>
        <p:spPr>
          <a:xfrm>
            <a:off x="677801" y="3076600"/>
            <a:ext cx="16056091" cy="2664296"/>
          </a:xfrm>
        </p:spPr>
        <p:txBody>
          <a:bodyPr anchor="t"/>
          <a:lstStyle>
            <a:lvl1pPr algn="l">
              <a:lnSpc>
                <a:spcPts val="7200"/>
              </a:lnSpc>
              <a:defRPr sz="7000" baseline="0">
                <a:solidFill>
                  <a:schemeClr val="bg1"/>
                </a:solidFill>
                <a:latin typeface="Calibri Light" panose="020F0302020204030204" pitchFamily="34" charset="0"/>
                <a:cs typeface="Calibri Light" panose="020F0302020204030204" pitchFamily="34" charset="0"/>
              </a:defRPr>
            </a:lvl1pPr>
          </a:lstStyle>
          <a:p>
            <a:r>
              <a:rPr lang="en-US"/>
              <a:t>Der </a:t>
            </a:r>
            <a:r>
              <a:rPr lang="en-US" err="1"/>
              <a:t>Titel</a:t>
            </a:r>
            <a:r>
              <a:rPr lang="en-US"/>
              <a:t> der Click to edit Master title style</a:t>
            </a:r>
          </a:p>
        </p:txBody>
      </p:sp>
      <p:sp>
        <p:nvSpPr>
          <p:cNvPr id="11" name="Date Placeholder 10"/>
          <p:cNvSpPr>
            <a:spLocks noGrp="1"/>
          </p:cNvSpPr>
          <p:nvPr>
            <p:ph type="dt" sz="half" idx="10"/>
          </p:nvPr>
        </p:nvSpPr>
        <p:spPr>
          <a:xfrm>
            <a:off x="677801" y="8175600"/>
            <a:ext cx="4049338" cy="519112"/>
          </a:xfrm>
          <a:prstGeom prst="rect">
            <a:avLst/>
          </a:prstGeom>
        </p:spPr>
        <p:txBody>
          <a:bodyPr lIns="0" tIns="0" rIns="0" bIns="0"/>
          <a:lstStyle>
            <a:lvl1pPr>
              <a:lnSpc>
                <a:spcPts val="3000"/>
              </a:lnSpc>
              <a:defRPr sz="2500">
                <a:solidFill>
                  <a:schemeClr val="bg1"/>
                </a:solidFill>
              </a:defRPr>
            </a:lvl1pPr>
          </a:lstStyle>
          <a:p>
            <a:endParaRPr lang="de-CH"/>
          </a:p>
        </p:txBody>
      </p:sp>
    </p:spTree>
    <p:extLst>
      <p:ext uri="{BB962C8B-B14F-4D97-AF65-F5344CB8AC3E}">
        <p14:creationId xmlns:p14="http://schemas.microsoft.com/office/powerpoint/2010/main" val="193048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oter Placeholder 6"/>
          <p:cNvSpPr>
            <a:spLocks noGrp="1"/>
          </p:cNvSpPr>
          <p:nvPr>
            <p:ph type="ftr" sz="quarter" idx="10"/>
          </p:nvPr>
        </p:nvSpPr>
        <p:spPr>
          <a:xfrm>
            <a:off x="680594" y="9194400"/>
            <a:ext cx="11607895" cy="180000"/>
          </a:xfrm>
        </p:spPr>
        <p:txBody>
          <a:bodyPr/>
          <a:lstStyle/>
          <a:p>
            <a:r>
              <a:rPr lang="de-DE"/>
              <a:t>IAK_Totalrevision Elektroberufe BiVo2026</a:t>
            </a:r>
            <a:endParaRPr lang="de-CH"/>
          </a:p>
        </p:txBody>
      </p:sp>
      <p:sp>
        <p:nvSpPr>
          <p:cNvPr id="6" name="Slide Number Placeholder 7"/>
          <p:cNvSpPr>
            <a:spLocks noGrp="1"/>
          </p:cNvSpPr>
          <p:nvPr>
            <p:ph type="sldNum" sz="quarter" idx="11"/>
          </p:nvPr>
        </p:nvSpPr>
        <p:spPr>
          <a:xfrm>
            <a:off x="16302576" y="9194400"/>
            <a:ext cx="431316" cy="180000"/>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115842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chlussfoli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5" y="447"/>
            <a:ext cx="17335434" cy="9752706"/>
          </a:xfrm>
          <a:prstGeom prst="rect">
            <a:avLst/>
          </a:prstGeom>
        </p:spPr>
      </p:pic>
      <p:sp>
        <p:nvSpPr>
          <p:cNvPr id="4" name="TextBox 3"/>
          <p:cNvSpPr txBox="1"/>
          <p:nvPr userDrawn="1"/>
        </p:nvSpPr>
        <p:spPr>
          <a:xfrm>
            <a:off x="517795" y="4732784"/>
            <a:ext cx="9087646" cy="1310615"/>
          </a:xfrm>
          <a:prstGeom prst="rect">
            <a:avLst/>
          </a:prstGeom>
          <a:noFill/>
        </p:spPr>
        <p:txBody>
          <a:bodyPr wrap="square" rtlCol="0">
            <a:spAutoFit/>
          </a:bodyPr>
          <a:lstStyle/>
          <a:p>
            <a:pPr>
              <a:lnSpc>
                <a:spcPts val="1700"/>
              </a:lnSpc>
            </a:pPr>
            <a:endParaRPr lang="de-CH" sz="1500" b="1" noProof="0">
              <a:solidFill>
                <a:schemeClr val="bg1"/>
              </a:solidFill>
            </a:endParaRPr>
          </a:p>
          <a:p>
            <a:pPr>
              <a:lnSpc>
                <a:spcPts val="1700"/>
              </a:lnSpc>
            </a:pPr>
            <a:endParaRPr lang="de-CH" sz="1500" b="1" noProof="0">
              <a:solidFill>
                <a:schemeClr val="bg1"/>
              </a:solidFill>
            </a:endParaRPr>
          </a:p>
          <a:p>
            <a:pPr>
              <a:lnSpc>
                <a:spcPts val="1700"/>
              </a:lnSpc>
            </a:pPr>
            <a:r>
              <a:rPr lang="de-CH" sz="1500" b="1" noProof="0">
                <a:solidFill>
                  <a:schemeClr val="bg1"/>
                </a:solidFill>
              </a:rPr>
              <a:t>Informationen zur Lektüre</a:t>
            </a:r>
          </a:p>
          <a:p>
            <a:pPr>
              <a:lnSpc>
                <a:spcPts val="1700"/>
              </a:lnSpc>
            </a:pPr>
            <a:r>
              <a:rPr lang="de-CH" sz="1500" noProof="0">
                <a:solidFill>
                  <a:schemeClr val="bg1"/>
                </a:solidFill>
              </a:rPr>
              <a:t>Alle Rechte vorbehalten. Jede Verwendung von Text und Bildern ist ohne Zustimmung von </a:t>
            </a:r>
            <a:r>
              <a:rPr lang="de-CH" sz="1500" noProof="0" err="1">
                <a:solidFill>
                  <a:schemeClr val="bg1"/>
                </a:solidFill>
              </a:rPr>
              <a:t>EIT.swiss</a:t>
            </a:r>
            <a:r>
              <a:rPr lang="de-CH" sz="1500" noProof="0">
                <a:solidFill>
                  <a:schemeClr val="bg1"/>
                </a:solidFill>
              </a:rPr>
              <a:t> unzulässig.</a:t>
            </a:r>
          </a:p>
          <a:p>
            <a:pPr>
              <a:lnSpc>
                <a:spcPts val="1700"/>
              </a:lnSpc>
              <a:spcBef>
                <a:spcPts val="1000"/>
              </a:spcBef>
            </a:pPr>
            <a:r>
              <a:rPr lang="de-CH" sz="1500" b="1" baseline="0" noProof="0">
                <a:solidFill>
                  <a:schemeClr val="bg1"/>
                </a:solidFill>
              </a:rPr>
              <a:t>© EIT.swiss 2023</a:t>
            </a:r>
            <a:endParaRPr lang="de-CH" sz="1500" b="1" noProof="0">
              <a:solidFill>
                <a:schemeClr val="bg1"/>
              </a:solidFill>
            </a:endParaRPr>
          </a:p>
        </p:txBody>
      </p:sp>
      <p:sp>
        <p:nvSpPr>
          <p:cNvPr id="5" name="TextBox 4"/>
          <p:cNvSpPr txBox="1"/>
          <p:nvPr userDrawn="1"/>
        </p:nvSpPr>
        <p:spPr>
          <a:xfrm>
            <a:off x="14429977" y="8641170"/>
            <a:ext cx="2304256" cy="964495"/>
          </a:xfrm>
          <a:prstGeom prst="rect">
            <a:avLst/>
          </a:prstGeom>
          <a:noFill/>
        </p:spPr>
        <p:txBody>
          <a:bodyPr wrap="square" lIns="0" tIns="0" rIns="0" bIns="0" rtlCol="0">
            <a:spAutoFit/>
          </a:bodyPr>
          <a:lstStyle/>
          <a:p>
            <a:pPr algn="r">
              <a:lnSpc>
                <a:spcPts val="1500"/>
              </a:lnSpc>
            </a:pPr>
            <a:r>
              <a:rPr lang="de-CH" sz="1500" err="1">
                <a:solidFill>
                  <a:schemeClr val="tx1"/>
                </a:solidFill>
              </a:rPr>
              <a:t>EIT.swiss</a:t>
            </a:r>
            <a:endParaRPr lang="de-CH" sz="1500">
              <a:solidFill>
                <a:schemeClr val="tx1"/>
              </a:solidFill>
            </a:endParaRPr>
          </a:p>
          <a:p>
            <a:pPr algn="r">
              <a:lnSpc>
                <a:spcPts val="1500"/>
              </a:lnSpc>
            </a:pPr>
            <a:r>
              <a:rPr lang="de-CH" sz="1500">
                <a:solidFill>
                  <a:schemeClr val="tx1"/>
                </a:solidFill>
              </a:rPr>
              <a:t>Limmatstrasse 63</a:t>
            </a:r>
          </a:p>
          <a:p>
            <a:pPr algn="r">
              <a:lnSpc>
                <a:spcPts val="1500"/>
              </a:lnSpc>
            </a:pPr>
            <a:r>
              <a:rPr lang="de-CH" sz="1500">
                <a:solidFill>
                  <a:schemeClr val="tx1"/>
                </a:solidFill>
              </a:rPr>
              <a:t>8005 Zürich</a:t>
            </a:r>
          </a:p>
          <a:p>
            <a:pPr algn="r">
              <a:lnSpc>
                <a:spcPts val="1500"/>
              </a:lnSpc>
            </a:pPr>
            <a:r>
              <a:rPr lang="de-CH" sz="1500">
                <a:solidFill>
                  <a:schemeClr val="tx1"/>
                </a:solidFill>
              </a:rPr>
              <a:t>044 444 17 17</a:t>
            </a:r>
          </a:p>
          <a:p>
            <a:pPr algn="r">
              <a:lnSpc>
                <a:spcPts val="1500"/>
              </a:lnSpc>
            </a:pPr>
            <a:r>
              <a:rPr lang="de-CH" sz="1500">
                <a:solidFill>
                  <a:schemeClr val="tx1"/>
                </a:solidFill>
              </a:rPr>
              <a:t>www.eit.swiss</a:t>
            </a:r>
          </a:p>
        </p:txBody>
      </p:sp>
    </p:spTree>
    <p:extLst>
      <p:ext uri="{BB962C8B-B14F-4D97-AF65-F5344CB8AC3E}">
        <p14:creationId xmlns:p14="http://schemas.microsoft.com/office/powerpoint/2010/main" val="138038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wei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715963" indent="-715963">
              <a:buFont typeface="+mj-lt"/>
              <a:buAutoNum type="arabicPeriod"/>
              <a:defRPr/>
            </a:lvl1pPr>
          </a:lstStyle>
          <a:p>
            <a:r>
              <a:rPr lang="de-DE"/>
              <a:t>Titelmasterformat durch Klicken bearbeiten</a:t>
            </a:r>
            <a:endParaRPr lang="en-US"/>
          </a:p>
        </p:txBody>
      </p:sp>
      <p:sp>
        <p:nvSpPr>
          <p:cNvPr id="3" name="Content Placeholder 2"/>
          <p:cNvSpPr>
            <a:spLocks noGrp="1"/>
          </p:cNvSpPr>
          <p:nvPr>
            <p:ph idx="1"/>
          </p:nvPr>
        </p:nvSpPr>
        <p:spPr>
          <a:xfrm>
            <a:off x="677801" y="1997075"/>
            <a:ext cx="15223174" cy="6551613"/>
          </a:xfrm>
          <a:prstGeom prst="rect">
            <a:avLst/>
          </a:prstGeom>
        </p:spPr>
        <p:txBody>
          <a:bodyPr/>
          <a:lstStyle>
            <a:lvl1pPr marL="742950" indent="-742950">
              <a:lnSpc>
                <a:spcPts val="4800"/>
              </a:lnSpc>
              <a:spcBef>
                <a:spcPts val="0"/>
              </a:spcBef>
              <a:buFont typeface="+mj-lt"/>
              <a:buAutoNum type="arabicPeriod"/>
              <a:defRPr sz="4000"/>
            </a:lvl1pPr>
            <a:lvl2pPr marL="1366838" indent="-648000">
              <a:lnSpc>
                <a:spcPts val="4800"/>
              </a:lnSpc>
              <a:spcBef>
                <a:spcPts val="0"/>
              </a:spcBef>
              <a:defRPr sz="4000"/>
            </a:lvl2pPr>
            <a:lvl3pPr marL="1980000" indent="-648000">
              <a:lnSpc>
                <a:spcPts val="4800"/>
              </a:lnSpc>
              <a:spcBef>
                <a:spcPts val="0"/>
              </a:spcBef>
              <a:defRPr sz="4000"/>
            </a:lvl3pPr>
            <a:lvl4pPr marL="1512000" indent="-234000">
              <a:lnSpc>
                <a:spcPts val="4800"/>
              </a:lnSpc>
              <a:spcBef>
                <a:spcPts val="0"/>
              </a:spcBef>
              <a:defRPr sz="4000"/>
            </a:lvl4pPr>
            <a:lvl5pPr marL="1872000" indent="-234000">
              <a:lnSpc>
                <a:spcPts val="4800"/>
              </a:lnSpc>
              <a:spcBef>
                <a:spcPts val="0"/>
              </a:spcBef>
              <a:defRPr sz="4000"/>
            </a:lvl5pPr>
          </a:lstStyle>
          <a:p>
            <a:pPr lvl="0"/>
            <a:r>
              <a:rPr lang="de-DE"/>
              <a:t>Textmasterformat bearbeiten</a:t>
            </a:r>
          </a:p>
          <a:p>
            <a:pPr lvl="1"/>
            <a:r>
              <a:rPr lang="de-DE"/>
              <a:t>Zweite Ebene</a:t>
            </a:r>
          </a:p>
          <a:p>
            <a:pPr lvl="2"/>
            <a:r>
              <a:rPr lang="de-DE"/>
              <a:t>Dritte Ebene</a:t>
            </a:r>
          </a:p>
        </p:txBody>
      </p:sp>
      <p:sp>
        <p:nvSpPr>
          <p:cNvPr id="7" name="Footer Placeholder 6"/>
          <p:cNvSpPr>
            <a:spLocks noGrp="1"/>
          </p:cNvSpPr>
          <p:nvPr>
            <p:ph type="ftr" sz="quarter" idx="10"/>
          </p:nvPr>
        </p:nvSpPr>
        <p:spPr>
          <a:xfrm>
            <a:off x="680594" y="9194400"/>
            <a:ext cx="11607895" cy="180000"/>
          </a:xfrm>
        </p:spPr>
        <p:txBody>
          <a:bodyPr/>
          <a:lstStyle/>
          <a:p>
            <a:r>
              <a:rPr lang="de-DE"/>
              <a:t>IAK_Totalrevision Elektroberufe BiVo2026</a:t>
            </a:r>
            <a:endParaRPr lang="de-CH"/>
          </a:p>
        </p:txBody>
      </p:sp>
      <p:sp>
        <p:nvSpPr>
          <p:cNvPr id="8" name="Slide Number Placeholder 7"/>
          <p:cNvSpPr>
            <a:spLocks noGrp="1"/>
          </p:cNvSpPr>
          <p:nvPr>
            <p:ph type="sldNum" sz="quarter" idx="11"/>
          </p:nvPr>
        </p:nvSpPr>
        <p:spPr>
          <a:xfrm>
            <a:off x="16302576" y="9194400"/>
            <a:ext cx="431316" cy="180000"/>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355123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farbi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63" y="-20891"/>
            <a:ext cx="17361738" cy="9859009"/>
          </a:xfrm>
          <a:prstGeom prst="rect">
            <a:avLst/>
          </a:prstGeom>
        </p:spPr>
      </p:pic>
      <p:sp>
        <p:nvSpPr>
          <p:cNvPr id="9" name="Title 1"/>
          <p:cNvSpPr>
            <a:spLocks noGrp="1"/>
          </p:cNvSpPr>
          <p:nvPr>
            <p:ph type="title"/>
          </p:nvPr>
        </p:nvSpPr>
        <p:spPr>
          <a:xfrm>
            <a:off x="677801" y="556324"/>
            <a:ext cx="16056091" cy="1072975"/>
          </a:xfrm>
        </p:spPr>
        <p:txBody>
          <a:bodyPr/>
          <a:lstStyle>
            <a:lvl1pPr marL="715963" indent="-715963">
              <a:buFont typeface="+mj-lt"/>
              <a:buAutoNum type="arabicPeriod"/>
              <a:defRPr>
                <a:solidFill>
                  <a:schemeClr val="bg1"/>
                </a:solidFill>
              </a:defRPr>
            </a:lvl1pPr>
          </a:lstStyle>
          <a:p>
            <a:r>
              <a:rPr lang="de-DE"/>
              <a:t>Titelmasterformat durch Klicken bearbeiten</a:t>
            </a:r>
            <a:endParaRPr lang="en-US"/>
          </a:p>
        </p:txBody>
      </p:sp>
      <p:sp>
        <p:nvSpPr>
          <p:cNvPr id="11" name="Content Placeholder 2"/>
          <p:cNvSpPr>
            <a:spLocks noGrp="1"/>
          </p:cNvSpPr>
          <p:nvPr>
            <p:ph idx="1"/>
          </p:nvPr>
        </p:nvSpPr>
        <p:spPr>
          <a:xfrm>
            <a:off x="677801" y="1997075"/>
            <a:ext cx="15223174" cy="6551613"/>
          </a:xfrm>
          <a:prstGeom prst="rect">
            <a:avLst/>
          </a:prstGeom>
        </p:spPr>
        <p:txBody>
          <a:bodyPr/>
          <a:lstStyle>
            <a:lvl1pPr marL="742950" indent="-742950">
              <a:lnSpc>
                <a:spcPts val="4800"/>
              </a:lnSpc>
              <a:spcBef>
                <a:spcPts val="0"/>
              </a:spcBef>
              <a:buFont typeface="+mj-lt"/>
              <a:buAutoNum type="arabicPeriod"/>
              <a:defRPr sz="4000">
                <a:solidFill>
                  <a:schemeClr val="bg1"/>
                </a:solidFill>
              </a:defRPr>
            </a:lvl1pPr>
            <a:lvl2pPr marL="1366838" indent="-648000">
              <a:lnSpc>
                <a:spcPts val="4800"/>
              </a:lnSpc>
              <a:spcBef>
                <a:spcPts val="0"/>
              </a:spcBef>
              <a:defRPr sz="4000">
                <a:solidFill>
                  <a:schemeClr val="bg1"/>
                </a:solidFill>
              </a:defRPr>
            </a:lvl2pPr>
            <a:lvl3pPr marL="1980000" indent="-648000">
              <a:lnSpc>
                <a:spcPts val="4800"/>
              </a:lnSpc>
              <a:spcBef>
                <a:spcPts val="0"/>
              </a:spcBef>
              <a:defRPr sz="4000">
                <a:solidFill>
                  <a:schemeClr val="bg1"/>
                </a:solidFill>
              </a:defRPr>
            </a:lvl3pPr>
            <a:lvl4pPr marL="1512000" indent="-234000">
              <a:lnSpc>
                <a:spcPts val="4800"/>
              </a:lnSpc>
              <a:spcBef>
                <a:spcPts val="0"/>
              </a:spcBef>
              <a:defRPr sz="4000"/>
            </a:lvl4pPr>
            <a:lvl5pPr marL="1872000" indent="-234000">
              <a:lnSpc>
                <a:spcPts val="4800"/>
              </a:lnSpc>
              <a:spcBef>
                <a:spcPts val="0"/>
              </a:spcBef>
              <a:defRPr sz="4000"/>
            </a:lvl5pPr>
          </a:lstStyle>
          <a:p>
            <a:pPr lvl="0"/>
            <a:r>
              <a:rPr lang="de-DE"/>
              <a:t>Textmasterformat bearbeiten</a:t>
            </a:r>
          </a:p>
          <a:p>
            <a:pPr lvl="1"/>
            <a:r>
              <a:rPr lang="de-DE"/>
              <a:t>Zweite Ebene</a:t>
            </a:r>
          </a:p>
          <a:p>
            <a:pPr lvl="2"/>
            <a:r>
              <a:rPr lang="de-DE"/>
              <a:t>Dritte Ebene</a:t>
            </a:r>
          </a:p>
        </p:txBody>
      </p:sp>
      <p:sp>
        <p:nvSpPr>
          <p:cNvPr id="12" name="Footer Placeholder 6"/>
          <p:cNvSpPr>
            <a:spLocks noGrp="1"/>
          </p:cNvSpPr>
          <p:nvPr>
            <p:ph type="ftr" sz="quarter" idx="10"/>
          </p:nvPr>
        </p:nvSpPr>
        <p:spPr>
          <a:xfrm>
            <a:off x="680594" y="9194400"/>
            <a:ext cx="11607895" cy="180000"/>
          </a:xfrm>
        </p:spPr>
        <p:txBody>
          <a:bodyPr/>
          <a:lstStyle>
            <a:lvl1pPr>
              <a:defRPr>
                <a:solidFill>
                  <a:schemeClr val="bg1"/>
                </a:solidFill>
              </a:defRPr>
            </a:lvl1pPr>
          </a:lstStyle>
          <a:p>
            <a:r>
              <a:rPr lang="de-DE"/>
              <a:t>IAK_Totalrevision Elektroberufe BiVo2026</a:t>
            </a:r>
            <a:endParaRPr lang="de-CH"/>
          </a:p>
        </p:txBody>
      </p:sp>
      <p:sp>
        <p:nvSpPr>
          <p:cNvPr id="13" name="Slide Number Placeholder 7"/>
          <p:cNvSpPr>
            <a:spLocks noGrp="1"/>
          </p:cNvSpPr>
          <p:nvPr>
            <p:ph type="sldNum" sz="quarter" idx="11"/>
          </p:nvPr>
        </p:nvSpPr>
        <p:spPr>
          <a:xfrm>
            <a:off x="16302576" y="9194400"/>
            <a:ext cx="431316" cy="180000"/>
          </a:xfrm>
        </p:spPr>
        <p:txBody>
          <a:bodyPr/>
          <a:lstStyle>
            <a:lvl1pPr>
              <a:defRPr>
                <a:solidFill>
                  <a:schemeClr val="bg1"/>
                </a:solidFill>
              </a:defRPr>
            </a:lvl1pPr>
          </a:lstStyle>
          <a:p>
            <a:fld id="{0EC2CC93-C297-4455-9CFD-8E77B0FD1176}" type="slidenum">
              <a:rPr lang="de-CH" smtClean="0"/>
              <a:pPr/>
              <a:t>‹Nr.›</a:t>
            </a:fld>
            <a:endParaRPr lang="de-CH"/>
          </a:p>
        </p:txBody>
      </p:sp>
    </p:spTree>
    <p:extLst>
      <p:ext uri="{BB962C8B-B14F-4D97-AF65-F5344CB8AC3E}">
        <p14:creationId xmlns:p14="http://schemas.microsoft.com/office/powerpoint/2010/main" val="226172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752"/>
            <a:ext cx="17338675" cy="9845912"/>
          </a:xfrm>
          <a:prstGeom prst="rect">
            <a:avLst/>
          </a:prstGeom>
        </p:spPr>
      </p:pic>
      <p:sp>
        <p:nvSpPr>
          <p:cNvPr id="2" name="Title 1"/>
          <p:cNvSpPr>
            <a:spLocks noGrp="1"/>
          </p:cNvSpPr>
          <p:nvPr>
            <p:ph type="title"/>
          </p:nvPr>
        </p:nvSpPr>
        <p:spPr>
          <a:xfrm>
            <a:off x="677181" y="1926000"/>
            <a:ext cx="16056711" cy="3096345"/>
          </a:xfrm>
        </p:spPr>
        <p:txBody>
          <a:bodyPr anchor="t"/>
          <a:lstStyle>
            <a:lvl1pPr>
              <a:lnSpc>
                <a:spcPts val="7200"/>
              </a:lnSpc>
              <a:defRPr sz="7000">
                <a:solidFill>
                  <a:schemeClr val="bg1"/>
                </a:solidFill>
              </a:defRPr>
            </a:lvl1pPr>
          </a:lstStyle>
          <a:p>
            <a:r>
              <a:rPr lang="de-DE"/>
              <a:t>Titelmasterformat durch Klicken bearbeiten</a:t>
            </a:r>
            <a:endParaRPr lang="en-US"/>
          </a:p>
        </p:txBody>
      </p:sp>
      <p:sp>
        <p:nvSpPr>
          <p:cNvPr id="6" name="Footer Placeholder 6"/>
          <p:cNvSpPr>
            <a:spLocks noGrp="1"/>
          </p:cNvSpPr>
          <p:nvPr>
            <p:ph type="ftr" sz="quarter" idx="10"/>
          </p:nvPr>
        </p:nvSpPr>
        <p:spPr>
          <a:xfrm>
            <a:off x="680594" y="9194400"/>
            <a:ext cx="11607895" cy="180000"/>
          </a:xfrm>
        </p:spPr>
        <p:txBody>
          <a:bodyPr/>
          <a:lstStyle>
            <a:lvl1pPr>
              <a:defRPr>
                <a:solidFill>
                  <a:schemeClr val="bg1"/>
                </a:solidFill>
              </a:defRPr>
            </a:lvl1pPr>
          </a:lstStyle>
          <a:p>
            <a:r>
              <a:rPr lang="de-DE"/>
              <a:t>IAK_Totalrevision Elektroberufe BiVo2026</a:t>
            </a:r>
            <a:endParaRPr lang="de-CH"/>
          </a:p>
        </p:txBody>
      </p:sp>
      <p:sp>
        <p:nvSpPr>
          <p:cNvPr id="7" name="Slide Number Placeholder 7"/>
          <p:cNvSpPr>
            <a:spLocks noGrp="1"/>
          </p:cNvSpPr>
          <p:nvPr>
            <p:ph type="sldNum" sz="quarter" idx="11"/>
          </p:nvPr>
        </p:nvSpPr>
        <p:spPr>
          <a:xfrm>
            <a:off x="16302576" y="9194400"/>
            <a:ext cx="431316" cy="180000"/>
          </a:xfrm>
        </p:spPr>
        <p:txBody>
          <a:bodyPr/>
          <a:lstStyle>
            <a:lvl1pPr>
              <a:defRPr>
                <a:solidFill>
                  <a:schemeClr val="bg1"/>
                </a:solidFill>
              </a:defRPr>
            </a:lvl1pPr>
          </a:lstStyle>
          <a:p>
            <a:fld id="{0EC2CC93-C297-4455-9CFD-8E77B0FD1176}" type="slidenum">
              <a:rPr lang="de-CH" smtClean="0"/>
              <a:pPr/>
              <a:t>‹Nr.›</a:t>
            </a:fld>
            <a:endParaRPr lang="de-CH"/>
          </a:p>
        </p:txBody>
      </p:sp>
    </p:spTree>
    <p:extLst>
      <p:ext uri="{BB962C8B-B14F-4D97-AF65-F5344CB8AC3E}">
        <p14:creationId xmlns:p14="http://schemas.microsoft.com/office/powerpoint/2010/main" val="231126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Title 1"/>
          <p:cNvSpPr>
            <a:spLocks noGrp="1"/>
          </p:cNvSpPr>
          <p:nvPr>
            <p:ph type="title"/>
          </p:nvPr>
        </p:nvSpPr>
        <p:spPr>
          <a:xfrm>
            <a:off x="677801" y="556324"/>
            <a:ext cx="16056091" cy="1072975"/>
          </a:xfrm>
        </p:spPr>
        <p:txBody>
          <a:bodyPr/>
          <a:lstStyle>
            <a:lvl1pPr marL="715963" indent="-715963">
              <a:buFont typeface="+mj-lt"/>
              <a:buAutoNum type="arabicPeriod"/>
              <a:defRPr/>
            </a:lvl1pPr>
          </a:lstStyle>
          <a:p>
            <a:r>
              <a:rPr lang="de-DE"/>
              <a:t>Titelmasterformat durch Klicken bearbeiten</a:t>
            </a:r>
            <a:endParaRPr lang="en-US"/>
          </a:p>
        </p:txBody>
      </p:sp>
      <p:sp>
        <p:nvSpPr>
          <p:cNvPr id="9" name="Content Placeholder 2"/>
          <p:cNvSpPr>
            <a:spLocks noGrp="1"/>
          </p:cNvSpPr>
          <p:nvPr>
            <p:ph idx="1"/>
          </p:nvPr>
        </p:nvSpPr>
        <p:spPr>
          <a:xfrm>
            <a:off x="677801" y="1997075"/>
            <a:ext cx="15223174" cy="6551613"/>
          </a:xfrm>
          <a:prstGeom prst="rect">
            <a:avLst/>
          </a:prstGeom>
        </p:spPr>
        <p:txBody>
          <a:bodyPr/>
          <a:lstStyle>
            <a:lvl1pPr marL="742950" indent="-742950">
              <a:lnSpc>
                <a:spcPts val="4800"/>
              </a:lnSpc>
              <a:spcBef>
                <a:spcPts val="0"/>
              </a:spcBef>
              <a:buFont typeface="+mj-lt"/>
              <a:buAutoNum type="arabicPeriod"/>
              <a:defRPr sz="4000"/>
            </a:lvl1pPr>
            <a:lvl2pPr marL="1366838" indent="-648000">
              <a:lnSpc>
                <a:spcPts val="4800"/>
              </a:lnSpc>
              <a:spcBef>
                <a:spcPts val="0"/>
              </a:spcBef>
              <a:defRPr sz="4000"/>
            </a:lvl2pPr>
            <a:lvl3pPr marL="1980000" indent="-648000">
              <a:lnSpc>
                <a:spcPts val="4800"/>
              </a:lnSpc>
              <a:spcBef>
                <a:spcPts val="0"/>
              </a:spcBef>
              <a:defRPr sz="4000"/>
            </a:lvl3pPr>
            <a:lvl4pPr marL="1512000" indent="-234000">
              <a:lnSpc>
                <a:spcPts val="4800"/>
              </a:lnSpc>
              <a:spcBef>
                <a:spcPts val="0"/>
              </a:spcBef>
              <a:defRPr sz="4000"/>
            </a:lvl4pPr>
            <a:lvl5pPr marL="1872000" indent="-234000">
              <a:lnSpc>
                <a:spcPts val="4800"/>
              </a:lnSpc>
              <a:spcBef>
                <a:spcPts val="0"/>
              </a:spcBef>
              <a:defRPr sz="4000"/>
            </a:lvl5pPr>
          </a:lstStyle>
          <a:p>
            <a:pPr lvl="0"/>
            <a:r>
              <a:rPr lang="de-DE"/>
              <a:t>Textmasterformat bearbeiten</a:t>
            </a:r>
          </a:p>
          <a:p>
            <a:pPr lvl="1"/>
            <a:r>
              <a:rPr lang="de-DE"/>
              <a:t>Zweite Ebene</a:t>
            </a:r>
          </a:p>
          <a:p>
            <a:pPr lvl="2"/>
            <a:r>
              <a:rPr lang="de-DE"/>
              <a:t>Dritte Ebene</a:t>
            </a:r>
          </a:p>
        </p:txBody>
      </p:sp>
      <p:sp>
        <p:nvSpPr>
          <p:cNvPr id="10" name="Footer Placeholder 6"/>
          <p:cNvSpPr>
            <a:spLocks noGrp="1"/>
          </p:cNvSpPr>
          <p:nvPr>
            <p:ph type="ftr" sz="quarter" idx="10"/>
          </p:nvPr>
        </p:nvSpPr>
        <p:spPr>
          <a:xfrm>
            <a:off x="680594" y="9194400"/>
            <a:ext cx="11607895" cy="180000"/>
          </a:xfrm>
        </p:spPr>
        <p:txBody>
          <a:bodyPr/>
          <a:lstStyle/>
          <a:p>
            <a:r>
              <a:rPr lang="de-DE"/>
              <a:t>IAK_Totalrevision Elektroberufe BiVo2026</a:t>
            </a:r>
            <a:endParaRPr lang="de-CH"/>
          </a:p>
        </p:txBody>
      </p:sp>
      <p:sp>
        <p:nvSpPr>
          <p:cNvPr id="11" name="Slide Number Placeholder 7"/>
          <p:cNvSpPr>
            <a:spLocks noGrp="1"/>
          </p:cNvSpPr>
          <p:nvPr>
            <p:ph type="sldNum" sz="quarter" idx="11"/>
          </p:nvPr>
        </p:nvSpPr>
        <p:spPr>
          <a:xfrm>
            <a:off x="16302576" y="9194400"/>
            <a:ext cx="431316" cy="180000"/>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151874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677800" y="1997075"/>
            <a:ext cx="7847281" cy="6551612"/>
          </a:xfrm>
          <a:prstGeom prst="rect">
            <a:avLst/>
          </a:prstGeom>
        </p:spPr>
        <p:txBody>
          <a:bodyPr/>
          <a:lstStyle>
            <a:lvl1pPr marL="365125" indent="-365125">
              <a:lnSpc>
                <a:spcPts val="3600"/>
              </a:lnSpc>
              <a:spcBef>
                <a:spcPts val="0"/>
              </a:spcBef>
              <a:defRPr sz="3000"/>
            </a:lvl1pPr>
            <a:lvl2pPr marL="715963" indent="-350838">
              <a:lnSpc>
                <a:spcPts val="3600"/>
              </a:lnSpc>
              <a:spcBef>
                <a:spcPts val="0"/>
              </a:spcBef>
              <a:defRPr sz="3000"/>
            </a:lvl2pPr>
            <a:lvl3pPr marL="1082675" indent="-366713">
              <a:lnSpc>
                <a:spcPts val="3600"/>
              </a:lnSpc>
              <a:spcBef>
                <a:spcPts val="0"/>
              </a:spcBef>
              <a:defRPr sz="3000"/>
            </a:lvl3pPr>
            <a:lvl4pPr>
              <a:lnSpc>
                <a:spcPts val="3600"/>
              </a:lnSpc>
              <a:spcBef>
                <a:spcPts val="0"/>
              </a:spcBef>
              <a:defRPr sz="3000"/>
            </a:lvl4pPr>
            <a:lvl5pPr>
              <a:lnSpc>
                <a:spcPts val="3600"/>
              </a:lnSpc>
              <a:spcBef>
                <a:spcPts val="0"/>
              </a:spcBef>
              <a:defRPr sz="3000"/>
            </a:lvl5pPr>
          </a:lstStyle>
          <a:p>
            <a:pPr lvl="0"/>
            <a:r>
              <a:rPr lang="de-DE"/>
              <a:t>Textmasterformat bearbeiten</a:t>
            </a:r>
          </a:p>
          <a:p>
            <a:pPr lvl="1"/>
            <a:r>
              <a:rPr lang="de-DE"/>
              <a:t>Zweite Ebene</a:t>
            </a:r>
          </a:p>
          <a:p>
            <a:pPr lvl="2"/>
            <a:r>
              <a:rPr lang="de-DE"/>
              <a:t>Dritte Ebene</a:t>
            </a:r>
          </a:p>
        </p:txBody>
      </p:sp>
      <p:sp>
        <p:nvSpPr>
          <p:cNvPr id="8" name="Footer Placeholder 6"/>
          <p:cNvSpPr>
            <a:spLocks noGrp="1"/>
          </p:cNvSpPr>
          <p:nvPr>
            <p:ph type="ftr" sz="quarter" idx="10"/>
          </p:nvPr>
        </p:nvSpPr>
        <p:spPr>
          <a:xfrm>
            <a:off x="680594" y="9194400"/>
            <a:ext cx="11607895" cy="180000"/>
          </a:xfrm>
        </p:spPr>
        <p:txBody>
          <a:bodyPr/>
          <a:lstStyle/>
          <a:p>
            <a:r>
              <a:rPr lang="de-DE"/>
              <a:t>IAK_Totalrevision Elektroberufe BiVo2026</a:t>
            </a:r>
            <a:endParaRPr lang="de-CH"/>
          </a:p>
        </p:txBody>
      </p:sp>
      <p:sp>
        <p:nvSpPr>
          <p:cNvPr id="9" name="Slide Number Placeholder 7"/>
          <p:cNvSpPr>
            <a:spLocks noGrp="1"/>
          </p:cNvSpPr>
          <p:nvPr>
            <p:ph type="sldNum" sz="quarter" idx="11"/>
          </p:nvPr>
        </p:nvSpPr>
        <p:spPr>
          <a:xfrm>
            <a:off x="16302576" y="9194400"/>
            <a:ext cx="431316" cy="180000"/>
          </a:xfrm>
        </p:spPr>
        <p:txBody>
          <a:bodyPr/>
          <a:lstStyle/>
          <a:p>
            <a:fld id="{0EC2CC93-C297-4455-9CFD-8E77B0FD1176}" type="slidenum">
              <a:rPr lang="de-CH" smtClean="0"/>
              <a:pPr/>
              <a:t>‹Nr.›</a:t>
            </a:fld>
            <a:endParaRPr lang="de-CH"/>
          </a:p>
        </p:txBody>
      </p:sp>
      <p:sp>
        <p:nvSpPr>
          <p:cNvPr id="10" name="Content Placeholder 2"/>
          <p:cNvSpPr>
            <a:spLocks noGrp="1"/>
          </p:cNvSpPr>
          <p:nvPr>
            <p:ph sz="half" idx="12"/>
          </p:nvPr>
        </p:nvSpPr>
        <p:spPr>
          <a:xfrm>
            <a:off x="8886611" y="1997075"/>
            <a:ext cx="7847281" cy="6551612"/>
          </a:xfrm>
          <a:prstGeom prst="rect">
            <a:avLst/>
          </a:prstGeom>
        </p:spPr>
        <p:txBody>
          <a:bodyPr/>
          <a:lstStyle>
            <a:lvl1pPr marL="365125" indent="-365125">
              <a:lnSpc>
                <a:spcPts val="3600"/>
              </a:lnSpc>
              <a:spcBef>
                <a:spcPts val="0"/>
              </a:spcBef>
              <a:defRPr sz="3000"/>
            </a:lvl1pPr>
            <a:lvl2pPr marL="715963" indent="-350838">
              <a:lnSpc>
                <a:spcPts val="3600"/>
              </a:lnSpc>
              <a:spcBef>
                <a:spcPts val="0"/>
              </a:spcBef>
              <a:defRPr sz="3000"/>
            </a:lvl2pPr>
            <a:lvl3pPr marL="1082675" indent="-366713">
              <a:lnSpc>
                <a:spcPts val="3600"/>
              </a:lnSpc>
              <a:spcBef>
                <a:spcPts val="0"/>
              </a:spcBef>
              <a:defRPr sz="3000"/>
            </a:lvl3pPr>
            <a:lvl4pPr>
              <a:lnSpc>
                <a:spcPts val="3600"/>
              </a:lnSpc>
              <a:spcBef>
                <a:spcPts val="0"/>
              </a:spcBef>
              <a:defRPr sz="3000"/>
            </a:lvl4pPr>
            <a:lvl5pPr>
              <a:lnSpc>
                <a:spcPts val="3600"/>
              </a:lnSpc>
              <a:spcBef>
                <a:spcPts val="0"/>
              </a:spcBef>
              <a:defRPr sz="3000"/>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2852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11" name="Picture Placeholder 10"/>
          <p:cNvSpPr>
            <a:spLocks noGrp="1"/>
          </p:cNvSpPr>
          <p:nvPr>
            <p:ph type="pic" sz="quarter" idx="13"/>
          </p:nvPr>
        </p:nvSpPr>
        <p:spPr>
          <a:xfrm>
            <a:off x="677801" y="1997075"/>
            <a:ext cx="7798935" cy="6551613"/>
          </a:xfrm>
          <a:prstGeom prst="rect">
            <a:avLst/>
          </a:prstGeom>
          <a:solidFill>
            <a:schemeClr val="accent5">
              <a:lumMod val="20000"/>
              <a:lumOff val="80000"/>
            </a:schemeClr>
          </a:solidFill>
        </p:spPr>
        <p:txBody>
          <a:bodyPr/>
          <a:lstStyle>
            <a:lvl1pPr marL="0" indent="0" algn="ctr">
              <a:buNone/>
              <a:defRPr/>
            </a:lvl1pPr>
          </a:lstStyle>
          <a:p>
            <a:r>
              <a:rPr lang="de-DE"/>
              <a:t>Bild durch Klicken auf Symbol hinzufügen</a:t>
            </a:r>
            <a:endParaRPr lang="de-CH"/>
          </a:p>
        </p:txBody>
      </p:sp>
      <p:sp>
        <p:nvSpPr>
          <p:cNvPr id="9" name="Footer Placeholder 6"/>
          <p:cNvSpPr>
            <a:spLocks noGrp="1"/>
          </p:cNvSpPr>
          <p:nvPr>
            <p:ph type="ftr" sz="quarter" idx="10"/>
          </p:nvPr>
        </p:nvSpPr>
        <p:spPr>
          <a:xfrm>
            <a:off x="680594" y="9194400"/>
            <a:ext cx="11607895" cy="180000"/>
          </a:xfrm>
        </p:spPr>
        <p:txBody>
          <a:bodyPr/>
          <a:lstStyle/>
          <a:p>
            <a:r>
              <a:rPr lang="de-DE"/>
              <a:t>IAK_Totalrevision Elektroberufe BiVo2026</a:t>
            </a:r>
            <a:endParaRPr lang="de-CH"/>
          </a:p>
        </p:txBody>
      </p:sp>
      <p:sp>
        <p:nvSpPr>
          <p:cNvPr id="10" name="Slide Number Placeholder 7"/>
          <p:cNvSpPr>
            <a:spLocks noGrp="1"/>
          </p:cNvSpPr>
          <p:nvPr>
            <p:ph type="sldNum" sz="quarter" idx="11"/>
          </p:nvPr>
        </p:nvSpPr>
        <p:spPr>
          <a:xfrm>
            <a:off x="16302576" y="9194400"/>
            <a:ext cx="431316" cy="180000"/>
          </a:xfrm>
        </p:spPr>
        <p:txBody>
          <a:bodyPr/>
          <a:lstStyle/>
          <a:p>
            <a:fld id="{0EC2CC93-C297-4455-9CFD-8E77B0FD1176}" type="slidenum">
              <a:rPr lang="de-CH" smtClean="0"/>
              <a:pPr/>
              <a:t>‹Nr.›</a:t>
            </a:fld>
            <a:endParaRPr lang="de-CH"/>
          </a:p>
        </p:txBody>
      </p:sp>
      <p:sp>
        <p:nvSpPr>
          <p:cNvPr id="12" name="Content Placeholder 2"/>
          <p:cNvSpPr>
            <a:spLocks noGrp="1"/>
          </p:cNvSpPr>
          <p:nvPr>
            <p:ph sz="half" idx="12"/>
          </p:nvPr>
        </p:nvSpPr>
        <p:spPr>
          <a:xfrm>
            <a:off x="8886611" y="1997075"/>
            <a:ext cx="7847281" cy="6551612"/>
          </a:xfrm>
          <a:prstGeom prst="rect">
            <a:avLst/>
          </a:prstGeom>
        </p:spPr>
        <p:txBody>
          <a:bodyPr/>
          <a:lstStyle>
            <a:lvl1pPr marL="365125" indent="-365125">
              <a:lnSpc>
                <a:spcPts val="3600"/>
              </a:lnSpc>
              <a:spcBef>
                <a:spcPts val="0"/>
              </a:spcBef>
              <a:defRPr sz="3000"/>
            </a:lvl1pPr>
            <a:lvl2pPr marL="715963" indent="-350838">
              <a:lnSpc>
                <a:spcPts val="3600"/>
              </a:lnSpc>
              <a:spcBef>
                <a:spcPts val="0"/>
              </a:spcBef>
              <a:defRPr sz="3000"/>
            </a:lvl2pPr>
            <a:lvl3pPr marL="1082675" indent="-366713">
              <a:lnSpc>
                <a:spcPts val="3600"/>
              </a:lnSpc>
              <a:spcBef>
                <a:spcPts val="0"/>
              </a:spcBef>
              <a:defRPr sz="3000"/>
            </a:lvl3pPr>
            <a:lvl4pPr>
              <a:lnSpc>
                <a:spcPts val="3600"/>
              </a:lnSpc>
              <a:spcBef>
                <a:spcPts val="0"/>
              </a:spcBef>
              <a:defRPr sz="3000"/>
            </a:lvl4pPr>
            <a:lvl5pPr>
              <a:lnSpc>
                <a:spcPts val="3600"/>
              </a:lnSpc>
              <a:spcBef>
                <a:spcPts val="0"/>
              </a:spcBef>
              <a:defRPr sz="3000"/>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33697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11" name="Picture Placeholder 10"/>
          <p:cNvSpPr>
            <a:spLocks noGrp="1"/>
          </p:cNvSpPr>
          <p:nvPr>
            <p:ph type="pic" sz="quarter" idx="13"/>
          </p:nvPr>
        </p:nvSpPr>
        <p:spPr>
          <a:xfrm>
            <a:off x="677182" y="1997075"/>
            <a:ext cx="16056710" cy="6551613"/>
          </a:xfrm>
          <a:prstGeom prst="rect">
            <a:avLst/>
          </a:prstGeom>
          <a:solidFill>
            <a:schemeClr val="accent5">
              <a:lumMod val="20000"/>
              <a:lumOff val="80000"/>
            </a:schemeClr>
          </a:solidFill>
        </p:spPr>
        <p:txBody>
          <a:bodyPr/>
          <a:lstStyle>
            <a:lvl1pPr marL="0" indent="0" algn="ctr">
              <a:buNone/>
              <a:defRPr/>
            </a:lvl1pPr>
          </a:lstStyle>
          <a:p>
            <a:r>
              <a:rPr lang="de-DE"/>
              <a:t>Bild durch Klicken auf Symbol hinzufügen</a:t>
            </a:r>
            <a:endParaRPr lang="de-CH"/>
          </a:p>
        </p:txBody>
      </p:sp>
      <p:sp>
        <p:nvSpPr>
          <p:cNvPr id="8" name="Footer Placeholder 6"/>
          <p:cNvSpPr>
            <a:spLocks noGrp="1"/>
          </p:cNvSpPr>
          <p:nvPr>
            <p:ph type="ftr" sz="quarter" idx="10"/>
          </p:nvPr>
        </p:nvSpPr>
        <p:spPr>
          <a:xfrm>
            <a:off x="680594" y="9194400"/>
            <a:ext cx="11607895" cy="180000"/>
          </a:xfrm>
        </p:spPr>
        <p:txBody>
          <a:bodyPr/>
          <a:lstStyle/>
          <a:p>
            <a:r>
              <a:rPr lang="de-DE"/>
              <a:t>IAK_Totalrevision Elektroberufe BiVo2026</a:t>
            </a:r>
            <a:endParaRPr lang="de-CH"/>
          </a:p>
        </p:txBody>
      </p:sp>
      <p:sp>
        <p:nvSpPr>
          <p:cNvPr id="9" name="Slide Number Placeholder 7"/>
          <p:cNvSpPr>
            <a:spLocks noGrp="1"/>
          </p:cNvSpPr>
          <p:nvPr>
            <p:ph type="sldNum" sz="quarter" idx="11"/>
          </p:nvPr>
        </p:nvSpPr>
        <p:spPr>
          <a:xfrm>
            <a:off x="16302576" y="9194400"/>
            <a:ext cx="431316" cy="180000"/>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337045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6" name="Footer Placeholder 6"/>
          <p:cNvSpPr>
            <a:spLocks noGrp="1"/>
          </p:cNvSpPr>
          <p:nvPr>
            <p:ph type="ftr" sz="quarter" idx="10"/>
          </p:nvPr>
        </p:nvSpPr>
        <p:spPr>
          <a:xfrm>
            <a:off x="680594" y="9194400"/>
            <a:ext cx="11607895" cy="180000"/>
          </a:xfrm>
        </p:spPr>
        <p:txBody>
          <a:bodyPr/>
          <a:lstStyle/>
          <a:p>
            <a:r>
              <a:rPr lang="de-DE"/>
              <a:t>IAK_Totalrevision Elektroberufe BiVo2026</a:t>
            </a:r>
            <a:endParaRPr lang="de-CH"/>
          </a:p>
        </p:txBody>
      </p:sp>
      <p:sp>
        <p:nvSpPr>
          <p:cNvPr id="7" name="Slide Number Placeholder 7"/>
          <p:cNvSpPr>
            <a:spLocks noGrp="1"/>
          </p:cNvSpPr>
          <p:nvPr>
            <p:ph type="sldNum" sz="quarter" idx="11"/>
          </p:nvPr>
        </p:nvSpPr>
        <p:spPr>
          <a:xfrm>
            <a:off x="16302576" y="9194400"/>
            <a:ext cx="431316" cy="180000"/>
          </a:xfrm>
        </p:spPr>
        <p:txBody>
          <a:bodyPr/>
          <a:lstStyle/>
          <a:p>
            <a:fld id="{0EC2CC93-C297-4455-9CFD-8E77B0FD1176}" type="slidenum">
              <a:rPr lang="de-CH" smtClean="0"/>
              <a:pPr/>
              <a:t>‹Nr.›</a:t>
            </a:fld>
            <a:endParaRPr lang="de-CH"/>
          </a:p>
        </p:txBody>
      </p:sp>
    </p:spTree>
    <p:extLst>
      <p:ext uri="{BB962C8B-B14F-4D97-AF65-F5344CB8AC3E}">
        <p14:creationId xmlns:p14="http://schemas.microsoft.com/office/powerpoint/2010/main" val="352078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801" y="556324"/>
            <a:ext cx="16056091" cy="1072975"/>
          </a:xfrm>
          <a:prstGeom prst="rect">
            <a:avLst/>
          </a:prstGeom>
        </p:spPr>
        <p:txBody>
          <a:bodyPr vert="horz" lIns="0" tIns="0" rIns="0" bIns="0" rtlCol="0" anchor="t">
            <a:noAutofit/>
          </a:bodyPr>
          <a:lstStyle/>
          <a:p>
            <a:r>
              <a:rPr lang="de-DE"/>
              <a:t>Titelmasterformat durch Klicken bearbeiten</a:t>
            </a:r>
            <a:endParaRPr lang="en-US"/>
          </a:p>
        </p:txBody>
      </p:sp>
      <p:sp>
        <p:nvSpPr>
          <p:cNvPr id="5" name="Footer Placeholder 4"/>
          <p:cNvSpPr>
            <a:spLocks noGrp="1"/>
          </p:cNvSpPr>
          <p:nvPr>
            <p:ph type="ftr" sz="quarter" idx="3"/>
          </p:nvPr>
        </p:nvSpPr>
        <p:spPr>
          <a:xfrm>
            <a:off x="2117209" y="9194400"/>
            <a:ext cx="12768684" cy="180000"/>
          </a:xfrm>
          <a:prstGeom prst="rect">
            <a:avLst/>
          </a:prstGeom>
        </p:spPr>
        <p:txBody>
          <a:bodyPr vert="horz" lIns="0" tIns="0" rIns="0" bIns="0" rtlCol="0" anchor="ctr">
            <a:noAutofit/>
          </a:bodyPr>
          <a:lstStyle>
            <a:lvl1pPr algn="l">
              <a:lnSpc>
                <a:spcPts val="2560"/>
              </a:lnSpc>
              <a:defRPr sz="1200">
                <a:solidFill>
                  <a:schemeClr val="tx1"/>
                </a:solidFill>
              </a:defRPr>
            </a:lvl1pPr>
          </a:lstStyle>
          <a:p>
            <a:r>
              <a:rPr lang="de-DE"/>
              <a:t>IAK_Totalrevision Elektroberufe BiVo2026</a:t>
            </a:r>
            <a:endParaRPr lang="de-CH"/>
          </a:p>
        </p:txBody>
      </p:sp>
      <p:sp>
        <p:nvSpPr>
          <p:cNvPr id="6" name="Slide Number Placeholder 5"/>
          <p:cNvSpPr>
            <a:spLocks noGrp="1"/>
          </p:cNvSpPr>
          <p:nvPr>
            <p:ph type="sldNum" sz="quarter" idx="4"/>
          </p:nvPr>
        </p:nvSpPr>
        <p:spPr>
          <a:xfrm>
            <a:off x="677181" y="9194400"/>
            <a:ext cx="1224024" cy="180000"/>
          </a:xfrm>
          <a:prstGeom prst="rect">
            <a:avLst/>
          </a:prstGeom>
        </p:spPr>
        <p:txBody>
          <a:bodyPr vert="horz" lIns="0" tIns="0" rIns="0" bIns="0" rtlCol="0" anchor="ctr">
            <a:noAutofit/>
          </a:bodyPr>
          <a:lstStyle>
            <a:lvl1pPr algn="l">
              <a:lnSpc>
                <a:spcPts val="2560"/>
              </a:lnSpc>
              <a:defRPr sz="1200">
                <a:solidFill>
                  <a:schemeClr val="tx1"/>
                </a:solidFill>
              </a:defRPr>
            </a:lvl1pPr>
          </a:lstStyle>
          <a:p>
            <a:fld id="{0EC2CC93-C297-4455-9CFD-8E77B0FD1176}" type="slidenum">
              <a:rPr lang="de-CH" smtClean="0"/>
              <a:pPr/>
              <a:t>‹Nr.›</a:t>
            </a:fld>
            <a:endParaRPr lang="de-CH"/>
          </a:p>
        </p:txBody>
      </p:sp>
      <p:sp>
        <p:nvSpPr>
          <p:cNvPr id="7" name="Text Placeholder 2"/>
          <p:cNvSpPr>
            <a:spLocks noGrp="1"/>
          </p:cNvSpPr>
          <p:nvPr>
            <p:ph type="body" idx="1"/>
          </p:nvPr>
        </p:nvSpPr>
        <p:spPr>
          <a:xfrm>
            <a:off x="2117208" y="1997075"/>
            <a:ext cx="14616684" cy="655161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819139"/>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75" r:id="rId4"/>
    <p:sldLayoutId id="2147483674" r:id="rId5"/>
    <p:sldLayoutId id="2147483676" r:id="rId6"/>
    <p:sldLayoutId id="2147483686" r:id="rId7"/>
    <p:sldLayoutId id="2147483687" r:id="rId8"/>
    <p:sldLayoutId id="2147483678" r:id="rId9"/>
    <p:sldLayoutId id="2147483679" r:id="rId10"/>
    <p:sldLayoutId id="2147483688" r:id="rId11"/>
  </p:sldLayoutIdLst>
  <p:hf hdr="0" dt="0"/>
  <p:txStyles>
    <p:titleStyle>
      <a:lvl1pPr algn="l" defTabSz="2312160" rtl="0" eaLnBrk="1" latinLnBrk="0" hangingPunct="1">
        <a:lnSpc>
          <a:spcPts val="4300"/>
        </a:lnSpc>
        <a:spcBef>
          <a:spcPct val="0"/>
        </a:spcBef>
        <a:buNone/>
        <a:defRPr sz="4000" b="0" i="0" u="none" kern="1200">
          <a:solidFill>
            <a:schemeClr val="tx2"/>
          </a:solidFill>
          <a:latin typeface="+mj-lt"/>
          <a:ea typeface="+mj-ea"/>
          <a:cs typeface="+mj-cs"/>
        </a:defRPr>
      </a:lvl1pPr>
    </p:titleStyle>
    <p:bodyStyle>
      <a:lvl1pPr marL="324000" indent="-324000" algn="l" defTabSz="2312160" rtl="0" eaLnBrk="1" latinLnBrk="0" hangingPunct="1">
        <a:lnSpc>
          <a:spcPts val="3150"/>
        </a:lnSpc>
        <a:spcBef>
          <a:spcPts val="800"/>
        </a:spcBef>
        <a:buFont typeface="Calibri" panose="020F0502020204030204" pitchFamily="34" charset="0"/>
        <a:buChar char="–"/>
        <a:defRPr sz="3000" kern="1200">
          <a:solidFill>
            <a:schemeClr val="tx1"/>
          </a:solidFill>
          <a:latin typeface="+mn-lt"/>
          <a:ea typeface="+mn-ea"/>
          <a:cs typeface="+mn-cs"/>
        </a:defRPr>
      </a:lvl1pPr>
      <a:lvl2pPr marL="576000" indent="-270000" algn="l" defTabSz="2312160" rtl="0" eaLnBrk="1" latinLnBrk="0" hangingPunct="1">
        <a:lnSpc>
          <a:spcPts val="2100"/>
        </a:lnSpc>
        <a:spcBef>
          <a:spcPts val="600"/>
        </a:spcBef>
        <a:buFont typeface="Calibri" panose="020F0502020204030204" pitchFamily="34" charset="0"/>
        <a:buChar char="–"/>
        <a:defRPr sz="2500" b="0" i="0" u="none" kern="1200">
          <a:solidFill>
            <a:schemeClr val="tx1"/>
          </a:solidFill>
          <a:latin typeface="+mn-lt"/>
          <a:ea typeface="+mn-ea"/>
          <a:cs typeface="+mn-cs"/>
        </a:defRPr>
      </a:lvl2pPr>
      <a:lvl3pPr marL="756000" indent="-180000" algn="l" defTabSz="2312160" rtl="0" eaLnBrk="1" latinLnBrk="0" hangingPunct="1">
        <a:lnSpc>
          <a:spcPts val="2100"/>
        </a:lnSpc>
        <a:spcBef>
          <a:spcPts val="400"/>
        </a:spcBef>
        <a:buFont typeface="Calibri" panose="020F0502020204030204" pitchFamily="34" charset="0"/>
        <a:buChar char="–"/>
        <a:defRPr sz="2000" kern="1200">
          <a:solidFill>
            <a:schemeClr val="tx1"/>
          </a:solidFill>
          <a:latin typeface="+mn-lt"/>
          <a:ea typeface="+mn-ea"/>
          <a:cs typeface="+mn-cs"/>
        </a:defRPr>
      </a:lvl3pPr>
      <a:lvl4pPr marL="986400" indent="-180000" algn="l" defTabSz="2312160" rtl="0" eaLnBrk="1" latinLnBrk="0" hangingPunct="1">
        <a:lnSpc>
          <a:spcPts val="2100"/>
        </a:lnSpc>
        <a:spcBef>
          <a:spcPts val="400"/>
        </a:spcBef>
        <a:buFont typeface="Calibri" panose="020F0502020204030204" pitchFamily="34" charset="0"/>
        <a:buChar char="–"/>
        <a:defRPr sz="2000" kern="1200">
          <a:solidFill>
            <a:schemeClr val="tx1"/>
          </a:solidFill>
          <a:latin typeface="+mn-lt"/>
          <a:ea typeface="+mn-ea"/>
          <a:cs typeface="+mn-cs"/>
        </a:defRPr>
      </a:lvl4pPr>
      <a:lvl5pPr marL="1260000" indent="-180000" algn="l" defTabSz="2312160" rtl="0" eaLnBrk="1" latinLnBrk="0" hangingPunct="1">
        <a:lnSpc>
          <a:spcPts val="2100"/>
        </a:lnSpc>
        <a:spcBef>
          <a:spcPts val="400"/>
        </a:spcBef>
        <a:buFont typeface="Calibri" panose="020F0502020204030204" pitchFamily="34" charset="0"/>
        <a:buChar char="–"/>
        <a:defRPr sz="2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p:bodyStyle>
    <p:otherStyle>
      <a:defPPr>
        <a:defRPr lang="en-US"/>
      </a:defPPr>
      <a:lvl1pPr marL="0" algn="l" defTabSz="2312160" rtl="0" eaLnBrk="1" latinLnBrk="0" hangingPunct="1">
        <a:defRPr sz="4552" kern="1200">
          <a:solidFill>
            <a:schemeClr val="tx1"/>
          </a:solidFill>
          <a:latin typeface="+mn-lt"/>
          <a:ea typeface="+mn-ea"/>
          <a:cs typeface="+mn-cs"/>
        </a:defRPr>
      </a:lvl1pPr>
      <a:lvl2pPr marL="1156080" algn="l" defTabSz="2312160" rtl="0" eaLnBrk="1" latinLnBrk="0" hangingPunct="1">
        <a:defRPr sz="4552" kern="1200">
          <a:solidFill>
            <a:schemeClr val="tx1"/>
          </a:solidFill>
          <a:latin typeface="+mn-lt"/>
          <a:ea typeface="+mn-ea"/>
          <a:cs typeface="+mn-cs"/>
        </a:defRPr>
      </a:lvl2pPr>
      <a:lvl3pPr marL="2312160" algn="l" defTabSz="2312160" rtl="0" eaLnBrk="1" latinLnBrk="0" hangingPunct="1">
        <a:defRPr sz="4552" kern="1200">
          <a:solidFill>
            <a:schemeClr val="tx1"/>
          </a:solidFill>
          <a:latin typeface="+mn-lt"/>
          <a:ea typeface="+mn-ea"/>
          <a:cs typeface="+mn-cs"/>
        </a:defRPr>
      </a:lvl3pPr>
      <a:lvl4pPr marL="3468240" algn="l" defTabSz="2312160" rtl="0" eaLnBrk="1" latinLnBrk="0" hangingPunct="1">
        <a:defRPr sz="4552" kern="1200">
          <a:solidFill>
            <a:schemeClr val="tx1"/>
          </a:solidFill>
          <a:latin typeface="+mn-lt"/>
          <a:ea typeface="+mn-ea"/>
          <a:cs typeface="+mn-cs"/>
        </a:defRPr>
      </a:lvl4pPr>
      <a:lvl5pPr marL="4624318" algn="l" defTabSz="2312160" rtl="0" eaLnBrk="1" latinLnBrk="0" hangingPunct="1">
        <a:defRPr sz="4552" kern="1200">
          <a:solidFill>
            <a:schemeClr val="tx1"/>
          </a:solidFill>
          <a:latin typeface="+mn-lt"/>
          <a:ea typeface="+mn-ea"/>
          <a:cs typeface="+mn-cs"/>
        </a:defRPr>
      </a:lvl5pPr>
      <a:lvl6pPr marL="5780398" algn="l" defTabSz="2312160" rtl="0" eaLnBrk="1" latinLnBrk="0" hangingPunct="1">
        <a:defRPr sz="4552" kern="1200">
          <a:solidFill>
            <a:schemeClr val="tx1"/>
          </a:solidFill>
          <a:latin typeface="+mn-lt"/>
          <a:ea typeface="+mn-ea"/>
          <a:cs typeface="+mn-cs"/>
        </a:defRPr>
      </a:lvl6pPr>
      <a:lvl7pPr marL="6936479" algn="l" defTabSz="2312160" rtl="0" eaLnBrk="1" latinLnBrk="0" hangingPunct="1">
        <a:defRPr sz="4552" kern="1200">
          <a:solidFill>
            <a:schemeClr val="tx1"/>
          </a:solidFill>
          <a:latin typeface="+mn-lt"/>
          <a:ea typeface="+mn-ea"/>
          <a:cs typeface="+mn-cs"/>
        </a:defRPr>
      </a:lvl7pPr>
      <a:lvl8pPr marL="8092558" algn="l" defTabSz="2312160" rtl="0" eaLnBrk="1" latinLnBrk="0" hangingPunct="1">
        <a:defRPr sz="4552" kern="1200">
          <a:solidFill>
            <a:schemeClr val="tx1"/>
          </a:solidFill>
          <a:latin typeface="+mn-lt"/>
          <a:ea typeface="+mn-ea"/>
          <a:cs typeface="+mn-cs"/>
        </a:defRPr>
      </a:lvl8pPr>
      <a:lvl9pPr marL="9248638" algn="l" defTabSz="2312160" rtl="0" eaLnBrk="1" latinLnBrk="0" hangingPunct="1">
        <a:defRPr sz="455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7" userDrawn="1">
          <p15:clr>
            <a:srgbClr val="F26B43"/>
          </p15:clr>
        </p15:guide>
        <p15:guide id="2" pos="1334" userDrawn="1">
          <p15:clr>
            <a:srgbClr val="F26B43"/>
          </p15:clr>
        </p15:guide>
        <p15:guide id="3" pos="10541" userDrawn="1">
          <p15:clr>
            <a:srgbClr val="F26B43"/>
          </p15:clr>
        </p15:guide>
        <p15:guide id="4" orient="horz" pos="5884" userDrawn="1">
          <p15:clr>
            <a:srgbClr val="F26B43"/>
          </p15:clr>
        </p15:guide>
        <p15:guide id="5" orient="horz" pos="5385" userDrawn="1">
          <p15:clr>
            <a:srgbClr val="F26B43"/>
          </p15:clr>
        </p15:guide>
        <p15:guide id="6" orient="horz" pos="12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42.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4.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46.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slide" Target="slide66.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slide" Target="slide83.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hyperlink" Target="mailto:revision@eit.swiss" TargetMode="External"/><Relationship Id="rId2" Type="http://schemas.openxmlformats.org/officeDocument/2006/relationships/slide" Target="slide97.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www.eit.swis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www.youtube.com/watch?v=aOcEs8AH_Cs"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0.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4.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6.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37.xml"/></Relationships>
</file>

<file path=ppt/slides/_rels/slide8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0.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hyperlink" Target="mailto:revision@eit.swiss" TargetMode="External"/><Relationship Id="rId2" Type="http://schemas.openxmlformats.org/officeDocument/2006/relationships/slide" Target="slide97.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www.eit.swiss/"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eit.swiss/" TargetMode="External"/><Relationship Id="rId2" Type="http://schemas.openxmlformats.org/officeDocument/2006/relationships/hyperlink" Target="mailto:revision@eit.swiss" TargetMode="External"/><Relationship Id="rId1" Type="http://schemas.openxmlformats.org/officeDocument/2006/relationships/slideLayout" Target="../slideLayouts/slideLayout5.xml"/><Relationship Id="rId4" Type="http://schemas.openxmlformats.org/officeDocument/2006/relationships/slide" Target="slide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CH" dirty="0">
                <a:latin typeface="Calibri Light" panose="020F0302020204030204" pitchFamily="34" charset="0"/>
                <a:cs typeface="Calibri Light" panose="020F0302020204030204" pitchFamily="34" charset="0"/>
              </a:rPr>
              <a:t>Totalrevision berufliche Grundbildung</a:t>
            </a:r>
            <a:br>
              <a:rPr lang="de-CH" dirty="0">
                <a:latin typeface="Calibri Light" panose="020F0302020204030204" pitchFamily="34" charset="0"/>
                <a:cs typeface="Calibri Light" panose="020F0302020204030204" pitchFamily="34" charset="0"/>
              </a:rPr>
            </a:br>
            <a:r>
              <a:rPr lang="de-CH" dirty="0">
                <a:latin typeface="Calibri Light" panose="020F0302020204030204" pitchFamily="34" charset="0"/>
                <a:cs typeface="Calibri Light" panose="020F0302020204030204" pitchFamily="34" charset="0"/>
              </a:rPr>
              <a:t>Elektroberufe </a:t>
            </a:r>
            <a:r>
              <a:rPr lang="de-CH" dirty="0"/>
              <a:t>BiVo2026</a:t>
            </a:r>
            <a:br>
              <a:rPr lang="de-CH" dirty="0"/>
            </a:br>
            <a:r>
              <a:rPr lang="de-CH" sz="3200" dirty="0"/>
              <a:t>Begleitende Informationen für Lehrbetriebe, Berufsfachschulen und überbetriebliche Kurse</a:t>
            </a:r>
            <a:br>
              <a:rPr lang="de-CH" sz="3200" dirty="0"/>
            </a:br>
            <a:endParaRPr lang="de-CH"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2019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Standortbestimmung</a:t>
            </a:r>
            <a:endParaRPr lang="de-CH"/>
          </a:p>
        </p:txBody>
      </p:sp>
      <p:sp>
        <p:nvSpPr>
          <p:cNvPr id="3" name="Inhaltsplatzhalter 2"/>
          <p:cNvSpPr>
            <a:spLocks noGrp="1"/>
          </p:cNvSpPr>
          <p:nvPr>
            <p:ph idx="1"/>
          </p:nvPr>
        </p:nvSpPr>
        <p:spPr>
          <a:xfrm>
            <a:off x="677801" y="1123863"/>
            <a:ext cx="15408360" cy="4545026"/>
          </a:xfrm>
        </p:spPr>
        <p:txBody>
          <a:bodyPr/>
          <a:lstStyle/>
          <a:p>
            <a:pPr marL="571500" indent="-571500" defTabSz="2268000">
              <a:spcAft>
                <a:spcPts val="600"/>
              </a:spcAft>
              <a:buFont typeface="Arial" panose="020B0604020202020204" pitchFamily="34" charset="0"/>
              <a:buChar char="•"/>
              <a:tabLst>
                <a:tab pos="252095" algn="l"/>
              </a:tabLst>
            </a:pPr>
            <a:endParaRPr lang="de-CH" sz="2800">
              <a:cs typeface="Calibri Light" panose="020F0302020204030204" pitchFamily="34" charset="0"/>
            </a:endParaRPr>
          </a:p>
          <a:p>
            <a:pPr marL="571500" indent="-571500" defTabSz="2268000">
              <a:spcAft>
                <a:spcPts val="600"/>
              </a:spcAft>
              <a:buFont typeface="Arial" panose="020B0604020202020204" pitchFamily="34" charset="0"/>
              <a:buChar char="•"/>
              <a:tabLst>
                <a:tab pos="252095" algn="l"/>
              </a:tabLst>
            </a:pPr>
            <a:endParaRPr lang="de-CH" sz="2800">
              <a:cs typeface="Calibri Light" panose="020F0302020204030204" pitchFamily="34" charset="0"/>
            </a:endParaRPr>
          </a:p>
          <a:p>
            <a:pPr marL="0" indent="0" defTabSz="2268000">
              <a:spcAft>
                <a:spcPts val="600"/>
              </a:spcAft>
              <a:buNone/>
              <a:tabLst>
                <a:tab pos="252095" algn="l"/>
              </a:tabLst>
            </a:pPr>
            <a:r>
              <a:rPr lang="de-CH">
                <a:cs typeface="Calibri Light" panose="020F0302020204030204" pitchFamily="34" charset="0"/>
              </a:rPr>
              <a:t>                   </a:t>
            </a:r>
            <a:r>
              <a:rPr lang="de-CH">
                <a:cs typeface="Calibri Light" panose="020F0302020204030204" pitchFamily="34" charset="0"/>
                <a:hlinkClick r:id="rId2" action="ppaction://hlinksldjump"/>
              </a:rPr>
              <a:t>Neu auch im Beruf Elektroplaner: in EFZ</a:t>
            </a:r>
            <a:endParaRPr lang="de-CH">
              <a:cs typeface="Calibri Light" panose="020F0302020204030204" pitchFamily="34" charset="0"/>
            </a:endParaRPr>
          </a:p>
          <a:p>
            <a:pPr marL="0" indent="0" defTabSz="2268000">
              <a:spcAft>
                <a:spcPts val="600"/>
              </a:spcAft>
              <a:buNone/>
            </a:pP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err="1"/>
              <a:t>IAK_Totalrevision</a:t>
            </a:r>
            <a:r>
              <a:rPr lang="de-DE"/>
              <a:t>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10</a:t>
            </a:fld>
            <a:endParaRPr lang="de-CH"/>
          </a:p>
        </p:txBody>
      </p:sp>
      <p:pic>
        <p:nvPicPr>
          <p:cNvPr id="7" name="Grafik 6" descr="Kartenkompass mit einfarbiger Füllung">
            <a:extLst>
              <a:ext uri="{FF2B5EF4-FFF2-40B4-BE49-F238E27FC236}">
                <a16:creationId xmlns:a16="http://schemas.microsoft.com/office/drawing/2014/main" id="{CC456B15-DFDA-2EF9-315C-34A5C5930D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801" y="1905234"/>
            <a:ext cx="1891446" cy="1891446"/>
          </a:xfrm>
          <a:prstGeom prst="rect">
            <a:avLst/>
          </a:prstGeom>
        </p:spPr>
      </p:pic>
    </p:spTree>
    <p:extLst>
      <p:ext uri="{BB962C8B-B14F-4D97-AF65-F5344CB8AC3E}">
        <p14:creationId xmlns:p14="http://schemas.microsoft.com/office/powerpoint/2010/main" val="359378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Durchlässigkeit der Berufe</a:t>
            </a:r>
            <a:endParaRPr lang="de-CH"/>
          </a:p>
        </p:txBody>
      </p:sp>
      <p:sp>
        <p:nvSpPr>
          <p:cNvPr id="3" name="Inhaltsplatzhalter 2"/>
          <p:cNvSpPr>
            <a:spLocks noGrp="1"/>
          </p:cNvSpPr>
          <p:nvPr>
            <p:ph idx="1"/>
          </p:nvPr>
        </p:nvSpPr>
        <p:spPr>
          <a:xfrm>
            <a:off x="677801" y="1694100"/>
            <a:ext cx="15408360" cy="2678644"/>
          </a:xfrm>
        </p:spPr>
        <p:txBody>
          <a:bodyPr/>
          <a:lstStyle/>
          <a:p>
            <a:pPr marL="0" indent="0" defTabSz="2268000">
              <a:spcAft>
                <a:spcPts val="600"/>
              </a:spcAft>
              <a:buNone/>
            </a:pPr>
            <a:r>
              <a:rPr lang="de-CH">
                <a:cs typeface="Calibri Light" panose="020F0302020204030204" pitchFamily="34" charset="0"/>
              </a:rPr>
              <a:t>               </a:t>
            </a:r>
          </a:p>
          <a:p>
            <a:pPr marL="0" indent="0" defTabSz="2268000">
              <a:spcAft>
                <a:spcPts val="600"/>
              </a:spcAft>
              <a:buNone/>
            </a:pPr>
            <a:r>
              <a:rPr lang="de-CH">
                <a:cs typeface="Calibri Light" panose="020F0302020204030204" pitchFamily="34" charset="0"/>
              </a:rPr>
              <a:t>                </a:t>
            </a:r>
            <a:r>
              <a:rPr lang="de-CH">
                <a:cs typeface="Calibri Light" panose="020F0302020204030204" pitchFamily="34" charset="0"/>
                <a:hlinkClick r:id="rId2" action="ppaction://hlinksldjump"/>
              </a:rPr>
              <a:t>Die Durchlässigkeit der Berufe ist überarbeitet</a:t>
            </a:r>
            <a:endParaRPr lang="de-CH" sz="3600">
              <a:cs typeface="Calibri Light" panose="020F0302020204030204" pitchFamily="34" charset="0"/>
            </a:endParaRPr>
          </a:p>
          <a:p>
            <a:pPr marL="0" indent="0" defTabSz="2268000">
              <a:spcAft>
                <a:spcPts val="600"/>
              </a:spcAft>
              <a:buNone/>
            </a:pP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11</a:t>
            </a:fld>
            <a:endParaRPr lang="de-CH"/>
          </a:p>
        </p:txBody>
      </p:sp>
      <p:pic>
        <p:nvPicPr>
          <p:cNvPr id="7" name="Grafik 6" descr="Elektriker mit einfarbiger Füllung">
            <a:extLst>
              <a:ext uri="{FF2B5EF4-FFF2-40B4-BE49-F238E27FC236}">
                <a16:creationId xmlns:a16="http://schemas.microsoft.com/office/drawing/2014/main" id="{14C3A708-4830-F14F-CED5-5BB4E9303E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801" y="2068488"/>
            <a:ext cx="1490463" cy="1490463"/>
          </a:xfrm>
          <a:prstGeom prst="rect">
            <a:avLst/>
          </a:prstGeom>
        </p:spPr>
      </p:pic>
    </p:spTree>
    <p:extLst>
      <p:ext uri="{BB962C8B-B14F-4D97-AF65-F5344CB8AC3E}">
        <p14:creationId xmlns:p14="http://schemas.microsoft.com/office/powerpoint/2010/main" val="407556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Lernortkooperationstabelle (LOK)</a:t>
            </a:r>
            <a:endParaRPr lang="de-CH"/>
          </a:p>
        </p:txBody>
      </p:sp>
      <p:sp>
        <p:nvSpPr>
          <p:cNvPr id="3" name="Inhaltsplatzhalter 2"/>
          <p:cNvSpPr>
            <a:spLocks noGrp="1"/>
          </p:cNvSpPr>
          <p:nvPr>
            <p:ph idx="1"/>
          </p:nvPr>
        </p:nvSpPr>
        <p:spPr>
          <a:xfrm>
            <a:off x="677801" y="1694100"/>
            <a:ext cx="15408360" cy="4406836"/>
          </a:xfrm>
        </p:spPr>
        <p:txBody>
          <a:bodyPr/>
          <a:lstStyle/>
          <a:p>
            <a:pPr marL="0" indent="0" defTabSz="2268000">
              <a:spcAft>
                <a:spcPts val="600"/>
              </a:spcAft>
              <a:buNone/>
            </a:pPr>
            <a:endParaRPr lang="de-CH" sz="3200">
              <a:cs typeface="Calibri Light" panose="020F0302020204030204" pitchFamily="34" charset="0"/>
            </a:endParaRPr>
          </a:p>
          <a:p>
            <a:pPr marL="0" indent="0" defTabSz="2268000">
              <a:spcAft>
                <a:spcPts val="600"/>
              </a:spcAft>
              <a:buNone/>
            </a:pPr>
            <a:r>
              <a:rPr lang="de-CH" sz="3200">
                <a:cs typeface="Calibri Light" panose="020F0302020204030204" pitchFamily="34" charset="0"/>
              </a:rPr>
              <a:t>                         </a:t>
            </a:r>
            <a:r>
              <a:rPr lang="de-CH">
                <a:cs typeface="Calibri Light" panose="020F0302020204030204" pitchFamily="34" charset="0"/>
                <a:hlinkClick r:id="rId2" action="ppaction://hlinksldjump"/>
              </a:rPr>
              <a:t>Neues Instrument zur Förderung der Lernortkoordination und –          </a:t>
            </a:r>
          </a:p>
          <a:p>
            <a:pPr marL="0" indent="0" defTabSz="2268000">
              <a:spcAft>
                <a:spcPts val="600"/>
              </a:spcAft>
              <a:buNone/>
            </a:pPr>
            <a:r>
              <a:rPr lang="de-CH">
                <a:cs typeface="Calibri Light" panose="020F0302020204030204" pitchFamily="34" charset="0"/>
                <a:hlinkClick r:id="rId2" action="ppaction://hlinksldjump"/>
              </a:rPr>
              <a:t>                    </a:t>
            </a:r>
            <a:r>
              <a:rPr lang="de-CH" err="1">
                <a:cs typeface="Calibri Light" panose="020F0302020204030204" pitchFamily="34" charset="0"/>
                <a:hlinkClick r:id="rId2" action="ppaction://hlinksldjump"/>
              </a:rPr>
              <a:t>kooperation</a:t>
            </a: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12</a:t>
            </a:fld>
            <a:endParaRPr lang="de-CH"/>
          </a:p>
        </p:txBody>
      </p:sp>
      <p:pic>
        <p:nvPicPr>
          <p:cNvPr id="7" name="Grafik 6" descr="Besprechung mit einfarbiger Füllung">
            <a:extLst>
              <a:ext uri="{FF2B5EF4-FFF2-40B4-BE49-F238E27FC236}">
                <a16:creationId xmlns:a16="http://schemas.microsoft.com/office/drawing/2014/main" id="{F9493B36-6E30-FE19-B87D-6816521E19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801" y="2144174"/>
            <a:ext cx="1753344" cy="1753344"/>
          </a:xfrm>
          <a:prstGeom prst="rect">
            <a:avLst/>
          </a:prstGeom>
        </p:spPr>
      </p:pic>
    </p:spTree>
    <p:extLst>
      <p:ext uri="{BB962C8B-B14F-4D97-AF65-F5344CB8AC3E}">
        <p14:creationId xmlns:p14="http://schemas.microsoft.com/office/powerpoint/2010/main" val="84657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a:t>Elektroplaner: in EFZ</a:t>
            </a:r>
            <a:endParaRPr lang="de-CH" dirty="0"/>
          </a:p>
        </p:txBody>
      </p:sp>
      <p:sp>
        <p:nvSpPr>
          <p:cNvPr id="4" name="Fußzeilenplatzhalter 3"/>
          <p:cNvSpPr>
            <a:spLocks noGrp="1"/>
          </p:cNvSpPr>
          <p:nvPr>
            <p:ph type="ftr" sz="quarter" idx="10"/>
          </p:nvPr>
        </p:nvSpPr>
        <p:spPr/>
        <p:txBody>
          <a:bodyPr/>
          <a:lstStyle/>
          <a:p>
            <a:r>
              <a:rPr lang="de-DE"/>
              <a:t>IAK_Totalrevision Elektroberufe BiVo2026</a:t>
            </a:r>
            <a:endParaRPr lang="de-CH"/>
          </a:p>
        </p:txBody>
      </p:sp>
      <p:sp>
        <p:nvSpPr>
          <p:cNvPr id="5" name="Foliennummernplatzhalter 4"/>
          <p:cNvSpPr>
            <a:spLocks noGrp="1"/>
          </p:cNvSpPr>
          <p:nvPr>
            <p:ph type="sldNum" sz="quarter" idx="11"/>
          </p:nvPr>
        </p:nvSpPr>
        <p:spPr/>
        <p:txBody>
          <a:bodyPr/>
          <a:lstStyle/>
          <a:p>
            <a:fld id="{0EC2CC93-C297-4455-9CFD-8E77B0FD1176}" type="slidenum">
              <a:rPr lang="de-CH" smtClean="0"/>
              <a:pPr/>
              <a:t>13</a:t>
            </a:fld>
            <a:endParaRPr lang="de-CH"/>
          </a:p>
        </p:txBody>
      </p:sp>
      <p:grpSp>
        <p:nvGrpSpPr>
          <p:cNvPr id="12" name="Gruppieren 11">
            <a:extLst>
              <a:ext uri="{FF2B5EF4-FFF2-40B4-BE49-F238E27FC236}">
                <a16:creationId xmlns:a16="http://schemas.microsoft.com/office/drawing/2014/main" id="{10FEDC79-A9A1-1316-3792-5A75CEA9ABB9}"/>
              </a:ext>
            </a:extLst>
          </p:cNvPr>
          <p:cNvGrpSpPr/>
          <p:nvPr/>
        </p:nvGrpSpPr>
        <p:grpSpPr>
          <a:xfrm>
            <a:off x="682481" y="3954607"/>
            <a:ext cx="15840433" cy="3600000"/>
            <a:chOff x="677801" y="2932584"/>
            <a:chExt cx="15840433" cy="3600000"/>
          </a:xfrm>
        </p:grpSpPr>
        <p:sp>
          <p:nvSpPr>
            <p:cNvPr id="3" name="Rechteck: abgerundete Ecken 2">
              <a:extLst>
                <a:ext uri="{FF2B5EF4-FFF2-40B4-BE49-F238E27FC236}">
                  <a16:creationId xmlns:a16="http://schemas.microsoft.com/office/drawing/2014/main" id="{D5896004-DE7F-C8CB-87AC-8498EA21CAF2}"/>
                </a:ext>
              </a:extLst>
            </p:cNvPr>
            <p:cNvSpPr/>
            <p:nvPr/>
          </p:nvSpPr>
          <p:spPr>
            <a:xfrm>
              <a:off x="677801"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4</a:t>
              </a:r>
            </a:p>
            <a:p>
              <a:pPr algn="ctr"/>
              <a:r>
                <a:rPr lang="de-DE" sz="2400" b="1"/>
                <a:t>Jahre</a:t>
              </a:r>
            </a:p>
            <a:p>
              <a:pPr algn="ctr"/>
              <a:endParaRPr lang="de-DE" sz="2400" b="1"/>
            </a:p>
            <a:p>
              <a:pPr algn="ctr"/>
              <a:endParaRPr lang="de-DE" sz="2400" b="1"/>
            </a:p>
            <a:p>
              <a:pPr algn="ctr"/>
              <a:endParaRPr lang="de-CH" sz="2400" b="1"/>
            </a:p>
          </p:txBody>
        </p:sp>
        <p:sp>
          <p:nvSpPr>
            <p:cNvPr id="7" name="Rechteck: abgerundete Ecken 6">
              <a:extLst>
                <a:ext uri="{FF2B5EF4-FFF2-40B4-BE49-F238E27FC236}">
                  <a16:creationId xmlns:a16="http://schemas.microsoft.com/office/drawing/2014/main" id="{0BBFDBF7-4658-62CC-C141-A1130CAAF8E4}"/>
                </a:ext>
              </a:extLst>
            </p:cNvPr>
            <p:cNvSpPr/>
            <p:nvPr/>
          </p:nvSpPr>
          <p:spPr>
            <a:xfrm>
              <a:off x="13638234"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4000" b="1"/>
                <a:t>BMS</a:t>
              </a:r>
              <a:br>
                <a:rPr lang="de-DE" sz="4000" b="1"/>
              </a:br>
              <a:r>
                <a:rPr lang="de-DE" sz="4000" b="1"/>
                <a:t>möglich</a:t>
              </a:r>
            </a:p>
            <a:p>
              <a:pPr algn="ctr"/>
              <a:endParaRPr lang="de-DE" sz="4000" b="1"/>
            </a:p>
            <a:p>
              <a:pPr algn="ctr"/>
              <a:endParaRPr lang="de-DE" sz="4000" b="1"/>
            </a:p>
          </p:txBody>
        </p:sp>
        <p:sp>
          <p:nvSpPr>
            <p:cNvPr id="8" name="Rechteck: abgerundete Ecken 7">
              <a:extLst>
                <a:ext uri="{FF2B5EF4-FFF2-40B4-BE49-F238E27FC236}">
                  <a16:creationId xmlns:a16="http://schemas.microsoft.com/office/drawing/2014/main" id="{2B456998-CDE7-0268-BBE9-B6A430DE9203}"/>
                </a:ext>
              </a:extLst>
            </p:cNvPr>
            <p:cNvSpPr/>
            <p:nvPr/>
          </p:nvSpPr>
          <p:spPr>
            <a:xfrm>
              <a:off x="10398125"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4000" b="1"/>
                <a:t>Mindestens</a:t>
              </a:r>
            </a:p>
            <a:p>
              <a:pPr algn="ctr"/>
              <a:r>
                <a:rPr lang="de-DE" sz="4000" b="1"/>
                <a:t>6 Monate</a:t>
              </a:r>
            </a:p>
            <a:p>
              <a:pPr algn="ctr"/>
              <a:r>
                <a:rPr lang="de-DE" sz="4000" b="1"/>
                <a:t>Praktikum</a:t>
              </a:r>
            </a:p>
            <a:p>
              <a:pPr algn="ctr"/>
              <a:endParaRPr lang="de-DE" sz="4000" b="1"/>
            </a:p>
          </p:txBody>
        </p:sp>
        <p:sp>
          <p:nvSpPr>
            <p:cNvPr id="10" name="Rechteck: abgerundete Ecken 9">
              <a:extLst>
                <a:ext uri="{FF2B5EF4-FFF2-40B4-BE49-F238E27FC236}">
                  <a16:creationId xmlns:a16="http://schemas.microsoft.com/office/drawing/2014/main" id="{36523EA1-BD7C-0FFC-B1EC-B9B6E4D6368C}"/>
                </a:ext>
              </a:extLst>
            </p:cNvPr>
            <p:cNvSpPr/>
            <p:nvPr/>
          </p:nvSpPr>
          <p:spPr>
            <a:xfrm>
              <a:off x="3917909"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1-2</a:t>
              </a:r>
            </a:p>
            <a:p>
              <a:pPr algn="ctr"/>
              <a:r>
                <a:rPr lang="de-DE" sz="2400" b="1"/>
                <a:t>Tage Berufsschule pro Woche</a:t>
              </a:r>
            </a:p>
            <a:p>
              <a:pPr algn="ctr"/>
              <a:endParaRPr lang="de-DE" sz="2400" b="1"/>
            </a:p>
            <a:p>
              <a:pPr algn="ctr"/>
              <a:endParaRPr lang="de-DE" sz="2400" b="1"/>
            </a:p>
          </p:txBody>
        </p:sp>
        <p:sp>
          <p:nvSpPr>
            <p:cNvPr id="11" name="Rechteck: abgerundete Ecken 10">
              <a:extLst>
                <a:ext uri="{FF2B5EF4-FFF2-40B4-BE49-F238E27FC236}">
                  <a16:creationId xmlns:a16="http://schemas.microsoft.com/office/drawing/2014/main" id="{75471962-2CDF-BDDC-21D2-BC76436E937D}"/>
                </a:ext>
              </a:extLst>
            </p:cNvPr>
            <p:cNvSpPr/>
            <p:nvPr/>
          </p:nvSpPr>
          <p:spPr>
            <a:xfrm>
              <a:off x="7158017"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3</a:t>
              </a:r>
            </a:p>
            <a:p>
              <a:pPr algn="ctr"/>
              <a:r>
                <a:rPr lang="de-DE" sz="2400" b="1"/>
                <a:t>Überbetriebliche Kurse</a:t>
              </a:r>
            </a:p>
            <a:p>
              <a:pPr algn="ctr"/>
              <a:endParaRPr lang="de-DE" sz="2400" b="1"/>
            </a:p>
            <a:p>
              <a:pPr algn="ctr"/>
              <a:r>
                <a:rPr lang="de-DE" sz="3200" b="1"/>
                <a:t>36 </a:t>
              </a:r>
              <a:r>
                <a:rPr lang="de-DE" sz="3200" b="1" err="1"/>
                <a:t>üK</a:t>
              </a:r>
              <a:r>
                <a:rPr lang="de-DE" sz="3200" b="1"/>
                <a:t>-Tage</a:t>
              </a:r>
            </a:p>
          </p:txBody>
        </p:sp>
      </p:grpSp>
      <p:sp>
        <p:nvSpPr>
          <p:cNvPr id="6" name="Textfeld 5">
            <a:extLst>
              <a:ext uri="{FF2B5EF4-FFF2-40B4-BE49-F238E27FC236}">
                <a16:creationId xmlns:a16="http://schemas.microsoft.com/office/drawing/2014/main" id="{FE9F0E75-7380-8B78-42A5-74D53454E758}"/>
              </a:ext>
            </a:extLst>
          </p:cNvPr>
          <p:cNvSpPr txBox="1"/>
          <p:nvPr/>
        </p:nvSpPr>
        <p:spPr>
          <a:xfrm>
            <a:off x="3237007" y="1934782"/>
            <a:ext cx="10731383" cy="707886"/>
          </a:xfrm>
          <a:prstGeom prst="rect">
            <a:avLst/>
          </a:prstGeom>
          <a:noFill/>
        </p:spPr>
        <p:txBody>
          <a:bodyPr wrap="square" rtlCol="0">
            <a:spAutoFit/>
          </a:bodyPr>
          <a:lstStyle/>
          <a:p>
            <a:r>
              <a:rPr lang="de-DE" sz="4000">
                <a:hlinkClick r:id="rId3" action="ppaction://hlinksldjump"/>
              </a:rPr>
              <a:t>Was ist neu im Beruf Elektroplaner: in  EFZ?</a:t>
            </a:r>
            <a:endParaRPr lang="de-CH" sz="4000"/>
          </a:p>
        </p:txBody>
      </p:sp>
      <p:pic>
        <p:nvPicPr>
          <p:cNvPr id="13" name="Grafik 12" descr="Held männlich mit einfarbiger Füllung">
            <a:extLst>
              <a:ext uri="{FF2B5EF4-FFF2-40B4-BE49-F238E27FC236}">
                <a16:creationId xmlns:a16="http://schemas.microsoft.com/office/drawing/2014/main" id="{B821FAD8-2736-6E9A-2AD5-97B3ECB80E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801" y="1629299"/>
            <a:ext cx="1639793" cy="1639793"/>
          </a:xfrm>
          <a:prstGeom prst="rect">
            <a:avLst/>
          </a:prstGeom>
        </p:spPr>
      </p:pic>
    </p:spTree>
    <p:extLst>
      <p:ext uri="{BB962C8B-B14F-4D97-AF65-F5344CB8AC3E}">
        <p14:creationId xmlns:p14="http://schemas.microsoft.com/office/powerpoint/2010/main" val="239721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Elektroinstallateur: in EFZ</a:t>
            </a:r>
            <a:endParaRPr lang="de-CH"/>
          </a:p>
        </p:txBody>
      </p:sp>
      <p:sp>
        <p:nvSpPr>
          <p:cNvPr id="4" name="Fußzeilenplatzhalter 3"/>
          <p:cNvSpPr>
            <a:spLocks noGrp="1"/>
          </p:cNvSpPr>
          <p:nvPr>
            <p:ph type="ftr" sz="quarter" idx="10"/>
          </p:nvPr>
        </p:nvSpPr>
        <p:spPr/>
        <p:txBody>
          <a:bodyPr/>
          <a:lstStyle/>
          <a:p>
            <a:r>
              <a:rPr lang="de-DE"/>
              <a:t>IAK_Totalrevision Elektroberufe BiVo2026</a:t>
            </a:r>
            <a:endParaRPr lang="de-CH"/>
          </a:p>
        </p:txBody>
      </p:sp>
      <p:sp>
        <p:nvSpPr>
          <p:cNvPr id="5" name="Foliennummernplatzhalter 4"/>
          <p:cNvSpPr>
            <a:spLocks noGrp="1"/>
          </p:cNvSpPr>
          <p:nvPr>
            <p:ph type="sldNum" sz="quarter" idx="11"/>
          </p:nvPr>
        </p:nvSpPr>
        <p:spPr/>
        <p:txBody>
          <a:bodyPr/>
          <a:lstStyle/>
          <a:p>
            <a:fld id="{0EC2CC93-C297-4455-9CFD-8E77B0FD1176}" type="slidenum">
              <a:rPr lang="de-CH" smtClean="0"/>
              <a:pPr/>
              <a:t>14</a:t>
            </a:fld>
            <a:endParaRPr lang="de-CH"/>
          </a:p>
        </p:txBody>
      </p:sp>
      <p:grpSp>
        <p:nvGrpSpPr>
          <p:cNvPr id="12" name="Gruppieren 11">
            <a:extLst>
              <a:ext uri="{FF2B5EF4-FFF2-40B4-BE49-F238E27FC236}">
                <a16:creationId xmlns:a16="http://schemas.microsoft.com/office/drawing/2014/main" id="{10FEDC79-A9A1-1316-3792-5A75CEA9ABB9}"/>
              </a:ext>
            </a:extLst>
          </p:cNvPr>
          <p:cNvGrpSpPr/>
          <p:nvPr/>
        </p:nvGrpSpPr>
        <p:grpSpPr>
          <a:xfrm>
            <a:off x="677801" y="4342067"/>
            <a:ext cx="12742965" cy="3616269"/>
            <a:chOff x="677801" y="2916315"/>
            <a:chExt cx="12742965" cy="3616269"/>
          </a:xfrm>
        </p:grpSpPr>
        <p:sp>
          <p:nvSpPr>
            <p:cNvPr id="3" name="Rechteck: abgerundete Ecken 2">
              <a:extLst>
                <a:ext uri="{FF2B5EF4-FFF2-40B4-BE49-F238E27FC236}">
                  <a16:creationId xmlns:a16="http://schemas.microsoft.com/office/drawing/2014/main" id="{D5896004-DE7F-C8CB-87AC-8498EA21CAF2}"/>
                </a:ext>
              </a:extLst>
            </p:cNvPr>
            <p:cNvSpPr/>
            <p:nvPr/>
          </p:nvSpPr>
          <p:spPr>
            <a:xfrm>
              <a:off x="677801"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4</a:t>
              </a:r>
            </a:p>
            <a:p>
              <a:pPr algn="ctr"/>
              <a:r>
                <a:rPr lang="de-DE" sz="2400" b="1"/>
                <a:t>Jahre</a:t>
              </a:r>
            </a:p>
            <a:p>
              <a:pPr algn="ctr"/>
              <a:endParaRPr lang="de-DE" sz="2400" b="1"/>
            </a:p>
            <a:p>
              <a:pPr algn="ctr"/>
              <a:endParaRPr lang="de-DE" sz="2400" b="1"/>
            </a:p>
            <a:p>
              <a:pPr algn="ctr"/>
              <a:endParaRPr lang="de-CH" sz="2400" b="1"/>
            </a:p>
          </p:txBody>
        </p:sp>
        <p:sp>
          <p:nvSpPr>
            <p:cNvPr id="7" name="Rechteck: abgerundete Ecken 6">
              <a:extLst>
                <a:ext uri="{FF2B5EF4-FFF2-40B4-BE49-F238E27FC236}">
                  <a16:creationId xmlns:a16="http://schemas.microsoft.com/office/drawing/2014/main" id="{0BBFDBF7-4658-62CC-C141-A1130CAAF8E4}"/>
                </a:ext>
              </a:extLst>
            </p:cNvPr>
            <p:cNvSpPr/>
            <p:nvPr/>
          </p:nvSpPr>
          <p:spPr>
            <a:xfrm>
              <a:off x="10540766" y="2916315"/>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4000" b="1"/>
                <a:t>BMS</a:t>
              </a:r>
              <a:br>
                <a:rPr lang="de-DE" sz="4000" b="1"/>
              </a:br>
              <a:r>
                <a:rPr lang="de-DE" sz="4000" b="1"/>
                <a:t>möglich</a:t>
              </a:r>
            </a:p>
            <a:p>
              <a:pPr algn="ctr"/>
              <a:endParaRPr lang="de-DE" sz="4000" b="1"/>
            </a:p>
            <a:p>
              <a:pPr algn="ctr"/>
              <a:endParaRPr lang="de-DE" sz="4000" b="1"/>
            </a:p>
          </p:txBody>
        </p:sp>
        <p:sp>
          <p:nvSpPr>
            <p:cNvPr id="10" name="Rechteck: abgerundete Ecken 9">
              <a:extLst>
                <a:ext uri="{FF2B5EF4-FFF2-40B4-BE49-F238E27FC236}">
                  <a16:creationId xmlns:a16="http://schemas.microsoft.com/office/drawing/2014/main" id="{36523EA1-BD7C-0FFC-B1EC-B9B6E4D6368C}"/>
                </a:ext>
              </a:extLst>
            </p:cNvPr>
            <p:cNvSpPr/>
            <p:nvPr/>
          </p:nvSpPr>
          <p:spPr>
            <a:xfrm>
              <a:off x="3917909"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1-2</a:t>
              </a:r>
            </a:p>
            <a:p>
              <a:pPr algn="ctr"/>
              <a:r>
                <a:rPr lang="de-DE" sz="2400" b="1"/>
                <a:t>Tage Berufsschule pro Woche</a:t>
              </a:r>
            </a:p>
            <a:p>
              <a:pPr algn="ctr"/>
              <a:endParaRPr lang="de-DE" sz="2400" b="1"/>
            </a:p>
            <a:p>
              <a:pPr algn="ctr"/>
              <a:endParaRPr lang="de-DE" sz="2400" b="1"/>
            </a:p>
          </p:txBody>
        </p:sp>
        <p:sp>
          <p:nvSpPr>
            <p:cNvPr id="11" name="Rechteck: abgerundete Ecken 10">
              <a:extLst>
                <a:ext uri="{FF2B5EF4-FFF2-40B4-BE49-F238E27FC236}">
                  <a16:creationId xmlns:a16="http://schemas.microsoft.com/office/drawing/2014/main" id="{75471962-2CDF-BDDC-21D2-BC76436E937D}"/>
                </a:ext>
              </a:extLst>
            </p:cNvPr>
            <p:cNvSpPr/>
            <p:nvPr/>
          </p:nvSpPr>
          <p:spPr>
            <a:xfrm>
              <a:off x="7158017"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4</a:t>
              </a:r>
            </a:p>
            <a:p>
              <a:pPr algn="ctr"/>
              <a:r>
                <a:rPr lang="de-DE" sz="2400" b="1"/>
                <a:t>Überbetriebliche Kurse</a:t>
              </a:r>
            </a:p>
            <a:p>
              <a:pPr algn="ctr"/>
              <a:endParaRPr lang="de-DE" sz="2400" b="1"/>
            </a:p>
            <a:p>
              <a:pPr algn="ctr"/>
              <a:r>
                <a:rPr lang="de-DE" sz="3200" b="1"/>
                <a:t>48 </a:t>
              </a:r>
              <a:r>
                <a:rPr lang="de-DE" sz="3200" b="1" err="1"/>
                <a:t>üK</a:t>
              </a:r>
              <a:r>
                <a:rPr lang="de-DE" sz="3200" b="1"/>
                <a:t>-Tage</a:t>
              </a:r>
            </a:p>
          </p:txBody>
        </p:sp>
      </p:grpSp>
      <p:pic>
        <p:nvPicPr>
          <p:cNvPr id="6" name="Grafik 5" descr="Held männlich mit einfarbiger Füllung">
            <a:extLst>
              <a:ext uri="{FF2B5EF4-FFF2-40B4-BE49-F238E27FC236}">
                <a16:creationId xmlns:a16="http://schemas.microsoft.com/office/drawing/2014/main" id="{DDA557DA-68C7-B20D-E279-CF9A37BDFC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801" y="1629299"/>
            <a:ext cx="1639793" cy="1639793"/>
          </a:xfrm>
          <a:prstGeom prst="rect">
            <a:avLst/>
          </a:prstGeom>
        </p:spPr>
      </p:pic>
      <p:sp>
        <p:nvSpPr>
          <p:cNvPr id="8" name="Textfeld 7">
            <a:extLst>
              <a:ext uri="{FF2B5EF4-FFF2-40B4-BE49-F238E27FC236}">
                <a16:creationId xmlns:a16="http://schemas.microsoft.com/office/drawing/2014/main" id="{B109EE68-56FB-84D2-FE50-866B7099F31F}"/>
              </a:ext>
            </a:extLst>
          </p:cNvPr>
          <p:cNvSpPr txBox="1"/>
          <p:nvPr/>
        </p:nvSpPr>
        <p:spPr>
          <a:xfrm>
            <a:off x="2548657" y="2095252"/>
            <a:ext cx="10081121" cy="707886"/>
          </a:xfrm>
          <a:prstGeom prst="rect">
            <a:avLst/>
          </a:prstGeom>
          <a:noFill/>
        </p:spPr>
        <p:txBody>
          <a:bodyPr wrap="square" rtlCol="0">
            <a:spAutoFit/>
          </a:bodyPr>
          <a:lstStyle/>
          <a:p>
            <a:r>
              <a:rPr lang="de-DE" sz="4000">
                <a:hlinkClick r:id="rId5" action="ppaction://hlinksldjump"/>
              </a:rPr>
              <a:t>Was ist neu im Beruf Elektroinstallateur: in EFZ?</a:t>
            </a:r>
            <a:endParaRPr lang="de-CH" sz="4000"/>
          </a:p>
        </p:txBody>
      </p:sp>
    </p:spTree>
    <p:extLst>
      <p:ext uri="{BB962C8B-B14F-4D97-AF65-F5344CB8AC3E}">
        <p14:creationId xmlns:p14="http://schemas.microsoft.com/office/powerpoint/2010/main" val="103712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Montage-Elektriker: in EFZ</a:t>
            </a:r>
            <a:endParaRPr lang="de-CH"/>
          </a:p>
        </p:txBody>
      </p:sp>
      <p:sp>
        <p:nvSpPr>
          <p:cNvPr id="4" name="Fußzeilenplatzhalter 3"/>
          <p:cNvSpPr>
            <a:spLocks noGrp="1"/>
          </p:cNvSpPr>
          <p:nvPr>
            <p:ph type="ftr" sz="quarter" idx="10"/>
          </p:nvPr>
        </p:nvSpPr>
        <p:spPr/>
        <p:txBody>
          <a:bodyPr/>
          <a:lstStyle/>
          <a:p>
            <a:r>
              <a:rPr lang="de-DE"/>
              <a:t>IAK_Totalrevision Elektroberufe BiVo2026</a:t>
            </a:r>
            <a:endParaRPr lang="de-CH"/>
          </a:p>
        </p:txBody>
      </p:sp>
      <p:sp>
        <p:nvSpPr>
          <p:cNvPr id="5" name="Foliennummernplatzhalter 4"/>
          <p:cNvSpPr>
            <a:spLocks noGrp="1"/>
          </p:cNvSpPr>
          <p:nvPr>
            <p:ph type="sldNum" sz="quarter" idx="11"/>
          </p:nvPr>
        </p:nvSpPr>
        <p:spPr/>
        <p:txBody>
          <a:bodyPr/>
          <a:lstStyle/>
          <a:p>
            <a:fld id="{0EC2CC93-C297-4455-9CFD-8E77B0FD1176}" type="slidenum">
              <a:rPr lang="de-CH" smtClean="0"/>
              <a:pPr/>
              <a:t>15</a:t>
            </a:fld>
            <a:endParaRPr lang="de-CH"/>
          </a:p>
        </p:txBody>
      </p:sp>
      <p:grpSp>
        <p:nvGrpSpPr>
          <p:cNvPr id="12" name="Gruppieren 11">
            <a:extLst>
              <a:ext uri="{FF2B5EF4-FFF2-40B4-BE49-F238E27FC236}">
                <a16:creationId xmlns:a16="http://schemas.microsoft.com/office/drawing/2014/main" id="{10FEDC79-A9A1-1316-3792-5A75CEA9ABB9}"/>
              </a:ext>
            </a:extLst>
          </p:cNvPr>
          <p:cNvGrpSpPr/>
          <p:nvPr/>
        </p:nvGrpSpPr>
        <p:grpSpPr>
          <a:xfrm>
            <a:off x="677801" y="4423611"/>
            <a:ext cx="12742965" cy="3616269"/>
            <a:chOff x="677801" y="2916315"/>
            <a:chExt cx="12742965" cy="3616269"/>
          </a:xfrm>
        </p:grpSpPr>
        <p:sp>
          <p:nvSpPr>
            <p:cNvPr id="3" name="Rechteck: abgerundete Ecken 2">
              <a:extLst>
                <a:ext uri="{FF2B5EF4-FFF2-40B4-BE49-F238E27FC236}">
                  <a16:creationId xmlns:a16="http://schemas.microsoft.com/office/drawing/2014/main" id="{D5896004-DE7F-C8CB-87AC-8498EA21CAF2}"/>
                </a:ext>
              </a:extLst>
            </p:cNvPr>
            <p:cNvSpPr/>
            <p:nvPr/>
          </p:nvSpPr>
          <p:spPr>
            <a:xfrm>
              <a:off x="677801"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3</a:t>
              </a:r>
            </a:p>
            <a:p>
              <a:pPr algn="ctr"/>
              <a:r>
                <a:rPr lang="de-DE" sz="2400" b="1"/>
                <a:t>Jahre</a:t>
              </a:r>
            </a:p>
            <a:p>
              <a:pPr algn="ctr"/>
              <a:endParaRPr lang="de-DE" sz="2400" b="1"/>
            </a:p>
            <a:p>
              <a:pPr algn="ctr"/>
              <a:endParaRPr lang="de-DE" sz="2400" b="1"/>
            </a:p>
            <a:p>
              <a:pPr algn="ctr"/>
              <a:endParaRPr lang="de-CH" sz="2400" b="1"/>
            </a:p>
          </p:txBody>
        </p:sp>
        <p:sp>
          <p:nvSpPr>
            <p:cNvPr id="7" name="Rechteck: abgerundete Ecken 6">
              <a:extLst>
                <a:ext uri="{FF2B5EF4-FFF2-40B4-BE49-F238E27FC236}">
                  <a16:creationId xmlns:a16="http://schemas.microsoft.com/office/drawing/2014/main" id="{0BBFDBF7-4658-62CC-C141-A1130CAAF8E4}"/>
                </a:ext>
              </a:extLst>
            </p:cNvPr>
            <p:cNvSpPr/>
            <p:nvPr/>
          </p:nvSpPr>
          <p:spPr>
            <a:xfrm>
              <a:off x="10540766" y="2916315"/>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4000" b="1"/>
                <a:t>BMS</a:t>
              </a:r>
              <a:br>
                <a:rPr lang="de-DE" sz="4000" b="1"/>
              </a:br>
              <a:r>
                <a:rPr lang="de-DE" sz="4000" b="1"/>
                <a:t>möglich</a:t>
              </a:r>
            </a:p>
            <a:p>
              <a:pPr algn="ctr"/>
              <a:endParaRPr lang="de-DE" sz="4000" b="1"/>
            </a:p>
            <a:p>
              <a:pPr algn="ctr"/>
              <a:endParaRPr lang="de-DE" sz="4000" b="1"/>
            </a:p>
          </p:txBody>
        </p:sp>
        <p:sp>
          <p:nvSpPr>
            <p:cNvPr id="10" name="Rechteck: abgerundete Ecken 9">
              <a:extLst>
                <a:ext uri="{FF2B5EF4-FFF2-40B4-BE49-F238E27FC236}">
                  <a16:creationId xmlns:a16="http://schemas.microsoft.com/office/drawing/2014/main" id="{36523EA1-BD7C-0FFC-B1EC-B9B6E4D6368C}"/>
                </a:ext>
              </a:extLst>
            </p:cNvPr>
            <p:cNvSpPr/>
            <p:nvPr/>
          </p:nvSpPr>
          <p:spPr>
            <a:xfrm>
              <a:off x="3917909"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1</a:t>
              </a:r>
            </a:p>
            <a:p>
              <a:pPr algn="ctr"/>
              <a:r>
                <a:rPr lang="de-DE" sz="2400" b="1"/>
                <a:t>Tag Berufsschule pro Woche</a:t>
              </a:r>
            </a:p>
            <a:p>
              <a:pPr algn="ctr"/>
              <a:endParaRPr lang="de-DE" sz="2400" b="1"/>
            </a:p>
            <a:p>
              <a:pPr algn="ctr"/>
              <a:endParaRPr lang="de-DE" sz="2400" b="1"/>
            </a:p>
          </p:txBody>
        </p:sp>
        <p:sp>
          <p:nvSpPr>
            <p:cNvPr id="11" name="Rechteck: abgerundete Ecken 10">
              <a:extLst>
                <a:ext uri="{FF2B5EF4-FFF2-40B4-BE49-F238E27FC236}">
                  <a16:creationId xmlns:a16="http://schemas.microsoft.com/office/drawing/2014/main" id="{75471962-2CDF-BDDC-21D2-BC76436E937D}"/>
                </a:ext>
              </a:extLst>
            </p:cNvPr>
            <p:cNvSpPr/>
            <p:nvPr/>
          </p:nvSpPr>
          <p:spPr>
            <a:xfrm>
              <a:off x="7158017"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3</a:t>
              </a:r>
            </a:p>
            <a:p>
              <a:pPr algn="ctr"/>
              <a:r>
                <a:rPr lang="de-DE" sz="2400" b="1"/>
                <a:t>Überbetriebliche Kurse</a:t>
              </a:r>
            </a:p>
            <a:p>
              <a:pPr algn="ctr"/>
              <a:endParaRPr lang="de-DE" sz="2400" b="1"/>
            </a:p>
            <a:p>
              <a:pPr algn="ctr"/>
              <a:r>
                <a:rPr lang="de-DE" sz="3200" b="1"/>
                <a:t>40 </a:t>
              </a:r>
              <a:r>
                <a:rPr lang="de-DE" sz="3200" b="1" err="1"/>
                <a:t>üK</a:t>
              </a:r>
              <a:r>
                <a:rPr lang="de-DE" sz="3200" b="1"/>
                <a:t>-Tage</a:t>
              </a:r>
            </a:p>
          </p:txBody>
        </p:sp>
      </p:grpSp>
      <p:pic>
        <p:nvPicPr>
          <p:cNvPr id="6" name="Grafik 5" descr="Held männlich mit einfarbiger Füllung">
            <a:extLst>
              <a:ext uri="{FF2B5EF4-FFF2-40B4-BE49-F238E27FC236}">
                <a16:creationId xmlns:a16="http://schemas.microsoft.com/office/drawing/2014/main" id="{CDDB8713-6BE7-A2C4-0CD5-58E6B9EA21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801" y="1798087"/>
            <a:ext cx="1639793" cy="1639793"/>
          </a:xfrm>
          <a:prstGeom prst="rect">
            <a:avLst/>
          </a:prstGeom>
        </p:spPr>
      </p:pic>
      <p:sp>
        <p:nvSpPr>
          <p:cNvPr id="8" name="Textfeld 7">
            <a:extLst>
              <a:ext uri="{FF2B5EF4-FFF2-40B4-BE49-F238E27FC236}">
                <a16:creationId xmlns:a16="http://schemas.microsoft.com/office/drawing/2014/main" id="{F4002EE6-68C2-799A-E816-B7ED5A63A4CD}"/>
              </a:ext>
            </a:extLst>
          </p:cNvPr>
          <p:cNvSpPr txBox="1"/>
          <p:nvPr/>
        </p:nvSpPr>
        <p:spPr>
          <a:xfrm>
            <a:off x="2868250" y="2264040"/>
            <a:ext cx="10584144" cy="707886"/>
          </a:xfrm>
          <a:prstGeom prst="rect">
            <a:avLst/>
          </a:prstGeom>
          <a:noFill/>
        </p:spPr>
        <p:txBody>
          <a:bodyPr wrap="square" rtlCol="0">
            <a:spAutoFit/>
          </a:bodyPr>
          <a:lstStyle/>
          <a:p>
            <a:r>
              <a:rPr lang="de-DE" sz="4000">
                <a:hlinkClick r:id="rId5" action="ppaction://hlinksldjump"/>
              </a:rPr>
              <a:t>Was ist neu im Beruf Montage-Elektriker: in EFZ?</a:t>
            </a:r>
            <a:endParaRPr lang="de-CH" sz="4000"/>
          </a:p>
        </p:txBody>
      </p:sp>
    </p:spTree>
    <p:extLst>
      <p:ext uri="{BB962C8B-B14F-4D97-AF65-F5344CB8AC3E}">
        <p14:creationId xmlns:p14="http://schemas.microsoft.com/office/powerpoint/2010/main" val="114120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Trägerschaft </a:t>
            </a:r>
            <a:r>
              <a:rPr lang="de-CH" err="1"/>
              <a:t>EIT.swiss</a:t>
            </a:r>
            <a:endParaRPr lang="de-CH"/>
          </a:p>
        </p:txBody>
      </p:sp>
      <p:sp>
        <p:nvSpPr>
          <p:cNvPr id="3" name="Inhaltsplatzhalter 2"/>
          <p:cNvSpPr>
            <a:spLocks noGrp="1"/>
          </p:cNvSpPr>
          <p:nvPr>
            <p:ph idx="1"/>
          </p:nvPr>
        </p:nvSpPr>
        <p:spPr>
          <a:xfrm>
            <a:off x="677801" y="1400088"/>
            <a:ext cx="15408360" cy="6933096"/>
          </a:xfrm>
        </p:spPr>
        <p:txBody>
          <a:bodyPr/>
          <a:lstStyle/>
          <a:p>
            <a:pPr marL="0" indent="0">
              <a:spcAft>
                <a:spcPts val="600"/>
              </a:spcAft>
              <a:buNone/>
              <a:tabLst>
                <a:tab pos="252095" algn="l"/>
              </a:tabLst>
            </a:pPr>
            <a:endParaRPr lang="de-DE" sz="3200"/>
          </a:p>
          <a:p>
            <a:pPr marL="0" indent="0">
              <a:spcAft>
                <a:spcPts val="600"/>
              </a:spcAft>
              <a:buNone/>
              <a:tabLst>
                <a:tab pos="252095" algn="l"/>
              </a:tabLst>
            </a:pPr>
            <a:r>
              <a:rPr lang="de-DE" sz="3200"/>
              <a:t>                           </a:t>
            </a:r>
            <a:r>
              <a:rPr lang="de-DE">
                <a:hlinkClick r:id="rId2" action="ppaction://hlinksldjump"/>
              </a:rPr>
              <a:t>Starte deine Karriere! Die Zukunft ist elektrisch!</a:t>
            </a:r>
            <a:endParaRPr lang="de-DE"/>
          </a:p>
          <a:p>
            <a:pPr marL="0" indent="0">
              <a:spcAft>
                <a:spcPts val="600"/>
              </a:spcAft>
              <a:buNone/>
              <a:tabLst>
                <a:tab pos="252095" algn="l"/>
              </a:tabLst>
            </a:pPr>
            <a:r>
              <a:rPr lang="de-DE" sz="3200"/>
              <a:t>                      </a:t>
            </a:r>
          </a:p>
          <a:p>
            <a:pPr marL="0" indent="0">
              <a:spcAft>
                <a:spcPts val="600"/>
              </a:spcAft>
              <a:buNone/>
              <a:tabLst>
                <a:tab pos="252095" algn="l"/>
              </a:tabLst>
            </a:pPr>
            <a:endParaRPr lang="de-DE"/>
          </a:p>
          <a:p>
            <a:pPr marL="0" indent="0">
              <a:spcAft>
                <a:spcPts val="600"/>
              </a:spcAft>
              <a:buNone/>
              <a:tabLst>
                <a:tab pos="252095" algn="l"/>
              </a:tabLst>
            </a:pPr>
            <a:endParaRPr lang="de-DE"/>
          </a:p>
          <a:p>
            <a:pPr marL="0" indent="0">
              <a:spcAft>
                <a:spcPts val="600"/>
              </a:spcAft>
              <a:buNone/>
              <a:tabLst>
                <a:tab pos="252095" algn="l"/>
              </a:tabLst>
            </a:pPr>
            <a:endParaRPr lang="de-DE"/>
          </a:p>
          <a:p>
            <a:pPr marL="0" indent="0">
              <a:spcAft>
                <a:spcPts val="600"/>
              </a:spcAft>
              <a:buNone/>
              <a:tabLst>
                <a:tab pos="252095" algn="l"/>
              </a:tabLst>
            </a:pPr>
            <a:endParaRPr lang="de-DE"/>
          </a:p>
          <a:p>
            <a:pPr marL="0" indent="0">
              <a:spcAft>
                <a:spcPts val="600"/>
              </a:spcAft>
              <a:buNone/>
              <a:tabLst>
                <a:tab pos="252095" algn="l"/>
              </a:tabLst>
            </a:pPr>
            <a:r>
              <a:rPr lang="de-DE"/>
              <a:t>Berufsbildungsabteilung </a:t>
            </a:r>
            <a:r>
              <a:rPr lang="de-DE" err="1"/>
              <a:t>EIT.swiss</a:t>
            </a:r>
            <a:r>
              <a:rPr lang="de-DE"/>
              <a:t>: </a:t>
            </a:r>
            <a:r>
              <a:rPr lang="de-DE" err="1">
                <a:hlinkClick r:id="rId3"/>
              </a:rPr>
              <a:t>revision@eit.swiss</a:t>
            </a:r>
            <a:r>
              <a:rPr lang="de-DE"/>
              <a:t> oder 044 444 17 17 </a:t>
            </a:r>
          </a:p>
          <a:p>
            <a:pPr marL="0" indent="0">
              <a:spcAft>
                <a:spcPts val="600"/>
              </a:spcAft>
              <a:buNone/>
              <a:tabLst>
                <a:tab pos="252095" algn="l"/>
              </a:tabLst>
            </a:pPr>
            <a:r>
              <a:rPr lang="de-DE"/>
              <a:t>Webseite: </a:t>
            </a:r>
            <a:r>
              <a:rPr lang="de-DE">
                <a:hlinkClick r:id="rId4"/>
              </a:rPr>
              <a:t>www.eit.swiss</a:t>
            </a:r>
            <a:endParaRPr lang="de-DE"/>
          </a:p>
          <a:p>
            <a:pPr marL="0" indent="0">
              <a:spcAft>
                <a:spcPts val="600"/>
              </a:spcAft>
              <a:buNone/>
              <a:tabLst>
                <a:tab pos="252095" algn="l"/>
              </a:tabLst>
            </a:pPr>
            <a:endParaRPr lang="de-CH" sz="32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16</a:t>
            </a:fld>
            <a:endParaRPr lang="de-CH"/>
          </a:p>
        </p:txBody>
      </p:sp>
      <p:pic>
        <p:nvPicPr>
          <p:cNvPr id="7" name="Grafik 6" descr="Rolltreppe hoch mit einfarbiger Füllung">
            <a:extLst>
              <a:ext uri="{FF2B5EF4-FFF2-40B4-BE49-F238E27FC236}">
                <a16:creationId xmlns:a16="http://schemas.microsoft.com/office/drawing/2014/main" id="{F4D64E6B-6CE4-23E4-4BD7-402D153AD7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801" y="1608967"/>
            <a:ext cx="1728192" cy="1728192"/>
          </a:xfrm>
          <a:prstGeom prst="rect">
            <a:avLst/>
          </a:prstGeom>
        </p:spPr>
      </p:pic>
    </p:spTree>
    <p:extLst>
      <p:ext uri="{BB962C8B-B14F-4D97-AF65-F5344CB8AC3E}">
        <p14:creationId xmlns:p14="http://schemas.microsoft.com/office/powerpoint/2010/main" val="297652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Einleitung</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17</a:t>
            </a:fld>
            <a:endParaRPr lang="de-CH"/>
          </a:p>
        </p:txBody>
      </p:sp>
    </p:spTree>
    <p:extLst>
      <p:ext uri="{BB962C8B-B14F-4D97-AF65-F5344CB8AC3E}">
        <p14:creationId xmlns:p14="http://schemas.microsoft.com/office/powerpoint/2010/main" val="4789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Einleitung</a:t>
            </a:r>
          </a:p>
        </p:txBody>
      </p:sp>
      <p:sp>
        <p:nvSpPr>
          <p:cNvPr id="3" name="Inhaltsplatzhalter 2"/>
          <p:cNvSpPr>
            <a:spLocks noGrp="1"/>
          </p:cNvSpPr>
          <p:nvPr>
            <p:ph idx="1"/>
          </p:nvPr>
        </p:nvSpPr>
        <p:spPr>
          <a:xfrm>
            <a:off x="677801" y="1384709"/>
            <a:ext cx="15408360" cy="6984181"/>
          </a:xfrm>
        </p:spPr>
        <p:txBody>
          <a:bodyPr/>
          <a:lstStyle/>
          <a:p>
            <a:pPr marL="571500" indent="-571500">
              <a:buFont typeface="Arial" panose="020B0604020202020204" pitchFamily="34" charset="0"/>
              <a:buChar char="•"/>
            </a:pPr>
            <a:r>
              <a:rPr lang="de-DE"/>
              <a:t>Die Präsentation basiert auf dem Informations- und Ausbildungskonzept IAK (Kommission B&amp;Q Elektro, 22. August 2024 )</a:t>
            </a:r>
          </a:p>
          <a:p>
            <a:pPr marL="571500" indent="-571500">
              <a:buFont typeface="Arial" panose="020B0604020202020204" pitchFamily="34" charset="0"/>
              <a:buChar char="•"/>
            </a:pPr>
            <a:endParaRPr lang="de-DE"/>
          </a:p>
          <a:p>
            <a:pPr marL="571500" indent="-571500">
              <a:buFont typeface="Arial" panose="020B0604020202020204" pitchFamily="34" charset="0"/>
              <a:buChar char="•"/>
            </a:pPr>
            <a:r>
              <a:rPr lang="de-DE"/>
              <a:t>Im Rahmen des Projekts BiVo2022+ wurde anhand des 5-Jahres Überprüfungsberichts der Kommission B&amp;Q Elektro die Totalrevision des Bildungserlasses für die Elektroberufe </a:t>
            </a:r>
            <a:r>
              <a:rPr lang="de-DE" sz="4000"/>
              <a:t>Elektroplaner: in EFZ, Elektroinstallateur: in EFZ und Montage-Elektriker: in EFZ als Empfehlung an die Trägerschaft </a:t>
            </a:r>
            <a:r>
              <a:rPr lang="de-DE" sz="4000" err="1"/>
              <a:t>EIT.swiss</a:t>
            </a:r>
            <a:r>
              <a:rPr lang="de-DE" sz="4000"/>
              <a:t> überwiesen.</a:t>
            </a:r>
            <a:r>
              <a:rPr lang="de-DE"/>
              <a:t> </a:t>
            </a:r>
            <a:r>
              <a:rPr lang="de-DE" sz="4000"/>
              <a:t>Grund dafür ist die Fokussierung auf Handlungskompetenzorientierung an allen drei Lernorten und damit verbunden die Umstellung auf die neuen Leitvorlagen des SBFI  bezüglich Bildungsverordnung und Bildungsplan. </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18</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E042AC51-DBCB-4520-E9D5-806D7B5D4F8D}"/>
              </a:ext>
            </a:extLst>
          </p:cNvPr>
          <p:cNvSpPr/>
          <p:nvPr/>
        </p:nvSpPr>
        <p:spPr>
          <a:xfrm>
            <a:off x="677801" y="8261176"/>
            <a:ext cx="790736" cy="720080"/>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9663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Fachkräfte für die Elektrobranche</a:t>
            </a:r>
            <a:br>
              <a:rPr lang="de-DE"/>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19</a:t>
            </a:fld>
            <a:endParaRPr lang="de-CH"/>
          </a:p>
        </p:txBody>
      </p:sp>
    </p:spTree>
    <p:extLst>
      <p:ext uri="{BB962C8B-B14F-4D97-AF65-F5344CB8AC3E}">
        <p14:creationId xmlns:p14="http://schemas.microsoft.com/office/powerpoint/2010/main" val="240793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de-CH"/>
              <a:t>Agenda</a:t>
            </a:r>
          </a:p>
        </p:txBody>
      </p:sp>
      <p:sp>
        <p:nvSpPr>
          <p:cNvPr id="3" name="Content Placeholder 2"/>
          <p:cNvSpPr>
            <a:spLocks noGrp="1"/>
          </p:cNvSpPr>
          <p:nvPr>
            <p:ph idx="1"/>
          </p:nvPr>
        </p:nvSpPr>
        <p:spPr>
          <a:xfrm>
            <a:off x="677801" y="1348408"/>
            <a:ext cx="15223174" cy="7845992"/>
          </a:xfrm>
        </p:spPr>
        <p:txBody>
          <a:bodyPr/>
          <a:lstStyle/>
          <a:p>
            <a:pPr marL="648000">
              <a:lnSpc>
                <a:spcPct val="100000"/>
              </a:lnSpc>
              <a:spcBef>
                <a:spcPts val="300"/>
              </a:spcBef>
            </a:pPr>
            <a:r>
              <a:rPr lang="de-DE" sz="3200"/>
              <a:t>Einleitung</a:t>
            </a:r>
          </a:p>
          <a:p>
            <a:pPr marL="648000">
              <a:lnSpc>
                <a:spcPct val="100000"/>
              </a:lnSpc>
              <a:spcBef>
                <a:spcPts val="300"/>
              </a:spcBef>
            </a:pPr>
            <a:r>
              <a:rPr lang="de-DE" sz="3200"/>
              <a:t>Fachkräfte für die Elektrobranche</a:t>
            </a:r>
          </a:p>
          <a:p>
            <a:pPr marL="648000">
              <a:lnSpc>
                <a:spcPct val="100000"/>
              </a:lnSpc>
              <a:spcBef>
                <a:spcPts val="300"/>
              </a:spcBef>
            </a:pPr>
            <a:r>
              <a:rPr lang="de-DE" sz="3200"/>
              <a:t>Ausbildungsmodell</a:t>
            </a:r>
          </a:p>
          <a:p>
            <a:pPr marL="648000">
              <a:lnSpc>
                <a:spcPct val="100000"/>
              </a:lnSpc>
              <a:spcBef>
                <a:spcPts val="300"/>
              </a:spcBef>
            </a:pPr>
            <a:r>
              <a:rPr lang="de-DE" sz="3200"/>
              <a:t>Methodik und Didaktik</a:t>
            </a:r>
          </a:p>
          <a:p>
            <a:pPr marL="648000">
              <a:lnSpc>
                <a:spcPct val="100000"/>
              </a:lnSpc>
              <a:spcBef>
                <a:spcPts val="300"/>
              </a:spcBef>
            </a:pPr>
            <a:r>
              <a:rPr lang="de-DE" sz="3200"/>
              <a:t>Ausbildungsprogramm Betrieb</a:t>
            </a:r>
          </a:p>
          <a:p>
            <a:pPr marL="648000">
              <a:lnSpc>
                <a:spcPct val="100000"/>
              </a:lnSpc>
              <a:spcBef>
                <a:spcPts val="300"/>
              </a:spcBef>
            </a:pPr>
            <a:r>
              <a:rPr lang="de-DE" sz="3200"/>
              <a:t>Ausbildungsprogramm </a:t>
            </a:r>
            <a:r>
              <a:rPr lang="de-DE" sz="3200" err="1"/>
              <a:t>üK</a:t>
            </a:r>
            <a:endParaRPr lang="de-DE" sz="3200"/>
          </a:p>
          <a:p>
            <a:pPr marL="648000">
              <a:lnSpc>
                <a:spcPct val="100000"/>
              </a:lnSpc>
              <a:spcBef>
                <a:spcPts val="300"/>
              </a:spcBef>
            </a:pPr>
            <a:r>
              <a:rPr lang="de-DE" sz="3200"/>
              <a:t>Ausbildungsprogramm Berufsfachschule </a:t>
            </a:r>
          </a:p>
          <a:p>
            <a:pPr marL="648000">
              <a:lnSpc>
                <a:spcPct val="100000"/>
              </a:lnSpc>
              <a:spcBef>
                <a:spcPts val="300"/>
              </a:spcBef>
            </a:pPr>
            <a:r>
              <a:rPr lang="de-DE" sz="3200"/>
              <a:t>Fachliche Anforderungen an Berufsbildner: innen</a:t>
            </a:r>
          </a:p>
          <a:p>
            <a:pPr marL="648000">
              <a:lnSpc>
                <a:spcPct val="100000"/>
              </a:lnSpc>
              <a:spcBef>
                <a:spcPts val="300"/>
              </a:spcBef>
            </a:pPr>
            <a:r>
              <a:rPr lang="de-DE" sz="3200"/>
              <a:t>Standortbestimmung</a:t>
            </a:r>
          </a:p>
          <a:p>
            <a:pPr marL="648000">
              <a:lnSpc>
                <a:spcPct val="100000"/>
              </a:lnSpc>
              <a:spcBef>
                <a:spcPts val="300"/>
              </a:spcBef>
            </a:pPr>
            <a:r>
              <a:rPr lang="de-DE" sz="3200"/>
              <a:t>Durchlässigkeit der Berufe</a:t>
            </a:r>
          </a:p>
          <a:p>
            <a:pPr marL="648000">
              <a:lnSpc>
                <a:spcPct val="100000"/>
              </a:lnSpc>
              <a:spcBef>
                <a:spcPts val="300"/>
              </a:spcBef>
            </a:pPr>
            <a:r>
              <a:rPr lang="de-DE" sz="3200"/>
              <a:t>Lernortkooperation (LOK)</a:t>
            </a:r>
          </a:p>
          <a:p>
            <a:pPr marL="648000">
              <a:lnSpc>
                <a:spcPct val="100000"/>
              </a:lnSpc>
              <a:spcBef>
                <a:spcPts val="300"/>
              </a:spcBef>
            </a:pPr>
            <a:r>
              <a:rPr lang="de-DE" sz="3200"/>
              <a:t>Elektroplaner: in EFZ</a:t>
            </a:r>
          </a:p>
          <a:p>
            <a:pPr marL="648000">
              <a:lnSpc>
                <a:spcPct val="100000"/>
              </a:lnSpc>
              <a:spcBef>
                <a:spcPts val="300"/>
              </a:spcBef>
            </a:pPr>
            <a:r>
              <a:rPr lang="de-DE" sz="3200"/>
              <a:t>Elektroinstallateur: in EFZ</a:t>
            </a:r>
          </a:p>
          <a:p>
            <a:pPr marL="648000">
              <a:lnSpc>
                <a:spcPct val="100000"/>
              </a:lnSpc>
              <a:spcBef>
                <a:spcPts val="300"/>
              </a:spcBef>
            </a:pPr>
            <a:r>
              <a:rPr lang="de-DE" sz="3200"/>
              <a:t>Montage-Elektriker: in EFZ</a:t>
            </a:r>
          </a:p>
          <a:p>
            <a:pPr marL="648000">
              <a:lnSpc>
                <a:spcPct val="100000"/>
              </a:lnSpc>
              <a:spcBef>
                <a:spcPts val="300"/>
              </a:spcBef>
            </a:pPr>
            <a:r>
              <a:rPr lang="de-DE" sz="3200"/>
              <a:t>Kontakte</a:t>
            </a:r>
          </a:p>
          <a:p>
            <a:pPr>
              <a:spcBef>
                <a:spcPts val="600"/>
              </a:spcBef>
            </a:pPr>
            <a:endParaRPr lang="de-DE"/>
          </a:p>
          <a:p>
            <a:pPr>
              <a:spcBef>
                <a:spcPts val="600"/>
              </a:spcBef>
            </a:pPr>
            <a:endParaRPr lang="de-DE"/>
          </a:p>
        </p:txBody>
      </p:sp>
      <p:sp>
        <p:nvSpPr>
          <p:cNvPr id="4" name="Footer Placeholder 3"/>
          <p:cNvSpPr>
            <a:spLocks noGrp="1"/>
          </p:cNvSpPr>
          <p:nvPr>
            <p:ph type="ftr" sz="quarter" idx="10"/>
          </p:nvPr>
        </p:nvSpPr>
        <p:spPr/>
        <p:txBody>
          <a:bodyPr/>
          <a:lstStyle/>
          <a:p>
            <a:r>
              <a:rPr lang="de-DE"/>
              <a:t>IAK_Totalrevision Elektroberufe BiVo2026</a:t>
            </a:r>
            <a:endParaRPr lang="de-CH"/>
          </a:p>
        </p:txBody>
      </p:sp>
      <p:sp>
        <p:nvSpPr>
          <p:cNvPr id="5" name="Slide Number Placeholder 4"/>
          <p:cNvSpPr>
            <a:spLocks noGrp="1"/>
          </p:cNvSpPr>
          <p:nvPr>
            <p:ph type="sldNum" sz="quarter" idx="11"/>
          </p:nvPr>
        </p:nvSpPr>
        <p:spPr/>
        <p:txBody>
          <a:bodyPr/>
          <a:lstStyle/>
          <a:p>
            <a:fld id="{0EC2CC93-C297-4455-9CFD-8E77B0FD1176}" type="slidenum">
              <a:rPr lang="de-CH" smtClean="0"/>
              <a:pPr/>
              <a:t>2</a:t>
            </a:fld>
            <a:endParaRPr lang="de-CH"/>
          </a:p>
        </p:txBody>
      </p:sp>
    </p:spTree>
    <p:extLst>
      <p:ext uri="{BB962C8B-B14F-4D97-AF65-F5344CB8AC3E}">
        <p14:creationId xmlns:p14="http://schemas.microsoft.com/office/powerpoint/2010/main" val="303793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Fachkräfte für die Elektrobranche</a:t>
            </a:r>
          </a:p>
        </p:txBody>
      </p:sp>
      <p:sp>
        <p:nvSpPr>
          <p:cNvPr id="3" name="Inhaltsplatzhalter 2"/>
          <p:cNvSpPr>
            <a:spLocks noGrp="1"/>
          </p:cNvSpPr>
          <p:nvPr>
            <p:ph idx="1"/>
          </p:nvPr>
        </p:nvSpPr>
        <p:spPr>
          <a:xfrm>
            <a:off x="677801" y="1492424"/>
            <a:ext cx="15408360" cy="7560840"/>
          </a:xfrm>
        </p:spPr>
        <p:txBody>
          <a:bodyPr/>
          <a:lstStyle/>
          <a:p>
            <a:pPr marL="457200" indent="-457200">
              <a:buFont typeface="Arial" panose="020B0604020202020204" pitchFamily="34" charset="0"/>
              <a:buChar char="•"/>
            </a:pPr>
            <a:r>
              <a:rPr lang="de-DE" sz="3200"/>
              <a:t>Die Elektrobranche spielt in der Gebäudetechnikbranche eine entscheidende Rolle. Über ein Drittel der Betriebe und 44 Prozent der beschäftigten Personen sind ihr zuzurechnen. Sie bildet jährlich gut 10‘000 Lernende aus und schickt rund 2‘400 ausgebildete Berufsleute ins Erwerbsleben. Entsprechend der Anzahl Lernenden sind die meisten Abschlüsse im Bereich Elektroinstallateur: in EFZ zu finden (2022: 1‘393 Abschlüsse resp. 59%), wiederum gefolgt von der Berufsgruppe der Montage-Elektriker: in EFZ (2022: 767 Abschlüsse resp. 33%) und der Berufsgruppe Elektroplaner: in EFZ (2022: 120 Abschlüsse resp. 5%). 2021 wurden insgesamt 14‘469 Arbeitsstätten den Gebäudetechnikbranchen zugeordnet. Über ein Drittel dieser Arbeitsstätten gehörten zur Elektrobranche. Von den insgesamt 117‘752 Beschäftigten waren 44 Prozent (51‘709) in der Elektrobranche tätig. </a:t>
            </a:r>
          </a:p>
          <a:p>
            <a:pPr marL="0" indent="0">
              <a:buNone/>
            </a:pPr>
            <a:endParaRPr lang="de-DE" sz="3200"/>
          </a:p>
          <a:p>
            <a:pPr marL="457200" indent="-457200">
              <a:buFont typeface="Arial" panose="020B0604020202020204" pitchFamily="34" charset="0"/>
              <a:buChar char="•"/>
            </a:pPr>
            <a:r>
              <a:rPr lang="de-DE" sz="3200"/>
              <a:t>Die Elektrobranche verzeichnet eine dynamische Entwicklung. </a:t>
            </a:r>
            <a:endParaRPr lang="de-CH" sz="3200"/>
          </a:p>
          <a:p>
            <a:pPr marL="571500" indent="-571500">
              <a:buFont typeface="Arial" panose="020B0604020202020204" pitchFamily="34" charset="0"/>
              <a:buChar char="•"/>
            </a:pP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20</a:t>
            </a:fld>
            <a:endParaRPr lang="de-CH"/>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3B07A89D-98E4-78C3-92F5-2244BD132F01}"/>
              </a:ext>
            </a:extLst>
          </p:cNvPr>
          <p:cNvSpPr/>
          <p:nvPr/>
        </p:nvSpPr>
        <p:spPr>
          <a:xfrm>
            <a:off x="14357969" y="8349596"/>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8648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0594" y="1420416"/>
            <a:ext cx="15408360" cy="6912768"/>
          </a:xfrm>
        </p:spPr>
        <p:txBody>
          <a:bodyPr/>
          <a:lstStyle/>
          <a:p>
            <a:pPr marL="457200" indent="-457200">
              <a:buFont typeface="Arial" panose="020B0604020202020204" pitchFamily="34" charset="0"/>
              <a:buChar char="•"/>
            </a:pPr>
            <a:r>
              <a:rPr lang="de-DE" sz="3200"/>
              <a:t>Die Zahl der Arbeitsstätten ist in den vergangenen Jahren kontinuierlich gestiegen (2020: 5‘097 Unternehmen, 2021: 5‘147 Unternehmen). Auch die Zahl der Beschäftigten in der Elektrobranche ist in den letzten Jahren angestiegen (2012: 46‘092 Beschäftigte, 2021: 51‘709 Beschäftigte). </a:t>
            </a:r>
          </a:p>
          <a:p>
            <a:pPr marL="457200" indent="-457200">
              <a:buFont typeface="Arial" panose="020B0604020202020204" pitchFamily="34" charset="0"/>
              <a:buChar char="•"/>
            </a:pPr>
            <a:endParaRPr lang="de-DE" sz="3200"/>
          </a:p>
          <a:p>
            <a:pPr marL="457200" indent="-457200">
              <a:buFont typeface="Arial" panose="020B0604020202020204" pitchFamily="34" charset="0"/>
              <a:buChar char="•"/>
            </a:pPr>
            <a:r>
              <a:rPr lang="de-DE" sz="3200"/>
              <a:t>Die Elektrobranche spielt in Zukunft eine entscheidende Rolle. Die Bewältigung des Klimawandels, die Umsetzung der Energiestrategie, die Digitalisierung, der Einsatz von modernen Geräten in der Unterhaltungselektronik, im Gesundheitswesen oder in Industrie und Wohnhäusern. Dafür braucht es gut ausgebildete Fachkräfte, welche die Megatrends der Digitalisierung, der Automatisierung, der Energieeffizienz und der erneuerbaren Energien umsetzen. </a:t>
            </a:r>
          </a:p>
          <a:p>
            <a:pPr marL="457200" indent="-457200">
              <a:buFont typeface="Arial" panose="020B0604020202020204" pitchFamily="34" charset="0"/>
              <a:buChar char="•"/>
            </a:pPr>
            <a:endParaRPr lang="de-DE" sz="32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21</a:t>
            </a:fld>
            <a:endParaRPr lang="de-CH"/>
          </a:p>
        </p:txBody>
      </p:sp>
      <p:sp>
        <p:nvSpPr>
          <p:cNvPr id="2" name="Interaktive Schaltfläche: Nächste(r) oder Weiter 1">
            <a:hlinkClick r:id="" action="ppaction://hlinkshowjump?jump=nextslide" highlightClick="1"/>
            <a:extLst>
              <a:ext uri="{FF2B5EF4-FFF2-40B4-BE49-F238E27FC236}">
                <a16:creationId xmlns:a16="http://schemas.microsoft.com/office/drawing/2014/main" id="{41B567C6-218A-B000-C5AF-C5DBFB51675E}"/>
              </a:ext>
            </a:extLst>
          </p:cNvPr>
          <p:cNvSpPr/>
          <p:nvPr/>
        </p:nvSpPr>
        <p:spPr>
          <a:xfrm>
            <a:off x="14285961" y="8333184"/>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5180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0594" y="1468640"/>
            <a:ext cx="15408360" cy="6816319"/>
          </a:xfrm>
        </p:spPr>
        <p:txBody>
          <a:bodyPr/>
          <a:lstStyle/>
          <a:p>
            <a:pPr marL="457200" indent="-457200">
              <a:buFont typeface="Arial" panose="020B0604020202020204" pitchFamily="34" charset="0"/>
              <a:buChar char="•"/>
            </a:pPr>
            <a:r>
              <a:rPr lang="de-CH" sz="3200"/>
              <a:t>Schätzungen für die Schweiz gehen dahin, dass alleine der geplante Zubau an PV-Anlagen, Wärmepumpen, Ladestationen und Batteriespeichern einen Personalbedarf von 10'000 zusätzlichen Arbeitskräften generiert (BFE Basisanalyse 2023). Angesichts des bereits bestehenden Fachkräftemangels in der Branche steigt damit die Bedeutung, dass weiterhin genügend Lernende für die Abschlüsse der Elektrobranche rekrutiert werden können und ausgebildete Fachkräfte auf dem Beruf bleiben.</a:t>
            </a:r>
          </a:p>
          <a:p>
            <a:pPr marL="457200" indent="-457200">
              <a:buFont typeface="Arial" panose="020B0604020202020204" pitchFamily="34" charset="0"/>
              <a:buChar char="•"/>
            </a:pPr>
            <a:endParaRPr lang="de-DE" sz="3200"/>
          </a:p>
          <a:p>
            <a:pPr marL="457200" indent="-457200">
              <a:buFont typeface="Arial" panose="020B0604020202020204" pitchFamily="34" charset="0"/>
              <a:buChar char="•"/>
            </a:pPr>
            <a:endParaRPr lang="de-DE" sz="3200"/>
          </a:p>
          <a:p>
            <a:pPr marL="457200" indent="-457200">
              <a:buFont typeface="Arial" panose="020B0604020202020204" pitchFamily="34" charset="0"/>
              <a:buChar char="•"/>
            </a:pPr>
            <a:r>
              <a:rPr lang="de-DE" sz="3200" b="1"/>
              <a:t>Die Zukunft wird elektrisch und digital sein!</a:t>
            </a:r>
          </a:p>
          <a:p>
            <a:pPr marL="457200" indent="-457200">
              <a:buFont typeface="Arial" panose="020B0604020202020204" pitchFamily="34" charset="0"/>
              <a:buChar char="•"/>
            </a:pPr>
            <a:endParaRPr lang="de-DE" sz="3200" b="1"/>
          </a:p>
          <a:p>
            <a:pPr marL="457200" indent="-457200">
              <a:buFont typeface="Arial" panose="020B0604020202020204" pitchFamily="34" charset="0"/>
              <a:buChar char="•"/>
            </a:pPr>
            <a:endParaRPr lang="de-CH" sz="3200" b="1"/>
          </a:p>
          <a:p>
            <a:pPr marL="571500" indent="-571500">
              <a:buFont typeface="Arial" panose="020B0604020202020204" pitchFamily="34" charset="0"/>
              <a:buChar char="•"/>
            </a:pP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22</a:t>
            </a:fld>
            <a:endParaRPr lang="de-CH"/>
          </a:p>
        </p:txBody>
      </p:sp>
      <p:sp>
        <p:nvSpPr>
          <p:cNvPr id="2" name="Interaktive Schaltfläche: Zurückkehren 1">
            <a:hlinkClick r:id="rId2" action="ppaction://hlinksldjump" highlightClick="1"/>
            <a:extLst>
              <a:ext uri="{FF2B5EF4-FFF2-40B4-BE49-F238E27FC236}">
                <a16:creationId xmlns:a16="http://schemas.microsoft.com/office/drawing/2014/main" id="{539C5780-587B-3369-FE05-2EC5E12B012E}"/>
              </a:ext>
            </a:extLst>
          </p:cNvPr>
          <p:cNvSpPr/>
          <p:nvPr/>
        </p:nvSpPr>
        <p:spPr>
          <a:xfrm>
            <a:off x="677801" y="8117161"/>
            <a:ext cx="934752" cy="864096"/>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2898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Ausbildungsmodell</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23</a:t>
            </a:fld>
            <a:endParaRPr lang="de-CH"/>
          </a:p>
        </p:txBody>
      </p:sp>
    </p:spTree>
    <p:extLst>
      <p:ext uri="{BB962C8B-B14F-4D97-AF65-F5344CB8AC3E}">
        <p14:creationId xmlns:p14="http://schemas.microsoft.com/office/powerpoint/2010/main" val="552454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Ausbildungsmodell</a:t>
            </a:r>
          </a:p>
        </p:txBody>
      </p:sp>
      <p:sp>
        <p:nvSpPr>
          <p:cNvPr id="3" name="Inhaltsplatzhalter 2"/>
          <p:cNvSpPr>
            <a:spLocks noGrp="1"/>
          </p:cNvSpPr>
          <p:nvPr>
            <p:ph idx="1"/>
          </p:nvPr>
        </p:nvSpPr>
        <p:spPr>
          <a:xfrm>
            <a:off x="677801" y="1492424"/>
            <a:ext cx="15408360" cy="7565101"/>
          </a:xfrm>
        </p:spPr>
        <p:txBody>
          <a:bodyPr/>
          <a:lstStyle/>
          <a:p>
            <a:pPr marL="0" indent="0">
              <a:buNone/>
            </a:pPr>
            <a:r>
              <a:rPr lang="de-DE" sz="3200"/>
              <a:t>Das Ausbildungsmodell Berufsfeld Elektro wird unverändert beibehalten</a:t>
            </a:r>
          </a:p>
          <a:p>
            <a:pPr marL="342900" indent="-342900">
              <a:buFont typeface="Arial" panose="020B0604020202020204" pitchFamily="34" charset="0"/>
              <a:buChar char="•"/>
            </a:pPr>
            <a:r>
              <a:rPr lang="de-CH" sz="3200"/>
              <a:t>Titel ist im EFZ ersichtlich</a:t>
            </a:r>
          </a:p>
          <a:p>
            <a:pPr marL="342900" indent="-342900">
              <a:buFont typeface="Arial" panose="020B0604020202020204" pitchFamily="34" charset="0"/>
              <a:buChar char="•"/>
            </a:pPr>
            <a:r>
              <a:rPr lang="de-CH" sz="3200"/>
              <a:t>Eigene Berufsbezeichnung und eigene Berufsnummer</a:t>
            </a:r>
          </a:p>
          <a:p>
            <a:pPr marL="342900" indent="-342900">
              <a:buFont typeface="Arial" panose="020B0604020202020204" pitchFamily="34" charset="0"/>
              <a:buChar char="•"/>
            </a:pPr>
            <a:r>
              <a:rPr lang="de-CH" sz="3200"/>
              <a:t>Lernende werden als Spezialisten eines Berufsfeldes ausgebildet</a:t>
            </a:r>
          </a:p>
          <a:p>
            <a:pPr marL="342900" indent="-342900">
              <a:buFont typeface="Arial" panose="020B0604020202020204" pitchFamily="34" charset="0"/>
              <a:buChar char="•"/>
            </a:pPr>
            <a:r>
              <a:rPr lang="de-CH" sz="3200"/>
              <a:t>Für eine Zusatzqualifikation innerhalb des Berufsfeldes kann eine verkürzte Ausbildung absolviert werden.</a:t>
            </a:r>
          </a:p>
          <a:p>
            <a:pPr marL="342900" indent="-342900">
              <a:buFont typeface="Arial" panose="020B0604020202020204" pitchFamily="34" charset="0"/>
              <a:buChar char="•"/>
            </a:pPr>
            <a:r>
              <a:rPr lang="de-CH" sz="3200"/>
              <a:t>Die Ausbildung erfolgt zu rund 80% im Betrieb. </a:t>
            </a:r>
          </a:p>
          <a:p>
            <a:pPr marL="342900" indent="-342900">
              <a:buFont typeface="Arial" panose="020B0604020202020204" pitchFamily="34" charset="0"/>
              <a:buChar char="•"/>
            </a:pPr>
            <a:r>
              <a:rPr lang="de-CH" sz="3200"/>
              <a:t>Die Ausbildung an den drei Lernorten erfolgt berufsspezifisch</a:t>
            </a:r>
          </a:p>
          <a:p>
            <a:pPr marL="342900" indent="-342900">
              <a:buFont typeface="Arial" panose="020B0604020202020204" pitchFamily="34" charset="0"/>
              <a:buChar char="•"/>
            </a:pPr>
            <a:r>
              <a:rPr lang="de-CH" sz="3200"/>
              <a:t>Die Leistungsziele sind den Berufen zugeordnet</a:t>
            </a:r>
          </a:p>
          <a:p>
            <a:pPr marL="342900" indent="-342900">
              <a:buFont typeface="Arial" panose="020B0604020202020204" pitchFamily="34" charset="0"/>
              <a:buChar char="•"/>
            </a:pPr>
            <a:r>
              <a:rPr lang="de-CH" sz="3200"/>
              <a:t>Unterricht in der Berufsfachschule pro Beruf</a:t>
            </a:r>
          </a:p>
          <a:p>
            <a:pPr marL="342900" indent="-342900">
              <a:buFont typeface="Arial" panose="020B0604020202020204" pitchFamily="34" charset="0"/>
              <a:buChar char="•"/>
            </a:pPr>
            <a:r>
              <a:rPr lang="de-CH" sz="3200"/>
              <a:t>Qualifikationsverfahren pro Beruf</a:t>
            </a:r>
          </a:p>
          <a:p>
            <a:pPr marL="571500" indent="-571500">
              <a:buFont typeface="Arial" panose="020B0604020202020204" pitchFamily="34" charset="0"/>
              <a:buChar char="•"/>
            </a:pP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24</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A83C6FA5-D39A-F4C3-B3CB-29EF893941B0}"/>
              </a:ext>
            </a:extLst>
          </p:cNvPr>
          <p:cNvSpPr/>
          <p:nvPr/>
        </p:nvSpPr>
        <p:spPr>
          <a:xfrm>
            <a:off x="677801" y="8441177"/>
            <a:ext cx="718728" cy="684786"/>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034802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Methodik und Didaktik</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25</a:t>
            </a:fld>
            <a:endParaRPr lang="de-CH"/>
          </a:p>
        </p:txBody>
      </p:sp>
    </p:spTree>
    <p:extLst>
      <p:ext uri="{BB962C8B-B14F-4D97-AF65-F5344CB8AC3E}">
        <p14:creationId xmlns:p14="http://schemas.microsoft.com/office/powerpoint/2010/main" val="3989134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Methodik und Didaktik</a:t>
            </a:r>
          </a:p>
        </p:txBody>
      </p:sp>
      <p:sp>
        <p:nvSpPr>
          <p:cNvPr id="3" name="Inhaltsplatzhalter 2"/>
          <p:cNvSpPr>
            <a:spLocks noGrp="1"/>
          </p:cNvSpPr>
          <p:nvPr>
            <p:ph idx="1"/>
          </p:nvPr>
        </p:nvSpPr>
        <p:spPr>
          <a:xfrm>
            <a:off x="652560" y="1477694"/>
            <a:ext cx="15408360" cy="6798212"/>
          </a:xfrm>
        </p:spPr>
        <p:txBody>
          <a:bodyPr/>
          <a:lstStyle/>
          <a:p>
            <a:pPr marL="571500" indent="-571500" defTabSz="2268000">
              <a:spcAft>
                <a:spcPts val="600"/>
              </a:spcAft>
              <a:buFont typeface="Arial" panose="020B0604020202020204" pitchFamily="34" charset="0"/>
              <a:buChar char="•"/>
            </a:pPr>
            <a:r>
              <a:rPr lang="de-CH" sz="3200">
                <a:cs typeface="Calibri Light" panose="020F0302020204030204" pitchFamily="34" charset="0"/>
              </a:rPr>
              <a:t>In der Totalrevision der Elektroberufe sind die Bildungserlasse auf die Handlungskompetenz und auf den aktuellen SBFI-Leittext umgestellt worden. Dies verbessert die Qualität und die Rechtssicherheit, weil rechtssetzende Elemente (Lektionentafel, </a:t>
            </a:r>
            <a:r>
              <a:rPr lang="de-CH" sz="3200" err="1">
                <a:cs typeface="Calibri Light" panose="020F0302020204030204" pitchFamily="34" charset="0"/>
              </a:rPr>
              <a:t>üK</a:t>
            </a:r>
            <a:r>
              <a:rPr lang="de-CH" sz="3200">
                <a:cs typeface="Calibri Light" panose="020F0302020204030204" pitchFamily="34" charset="0"/>
              </a:rPr>
              <a:t>-Tage, Qualifikationsverfahren) in der Bildungsverordnung integriert sind, während im Bildungsplan die Bildungsinhalte, die Handlungskompetenzbereiche und die Leistungsziele für jeden Lernort festgehalten sind. </a:t>
            </a:r>
            <a:endParaRPr lang="de-CH" sz="3200">
              <a:effectLst/>
              <a:ea typeface="Times New Roman" panose="02020603050405020304" pitchFamily="18" charset="0"/>
              <a:cs typeface="Calibri Light" panose="020F0302020204030204" pitchFamily="34" charset="0"/>
            </a:endParaRPr>
          </a:p>
          <a:p>
            <a:pPr marL="0" indent="0" defTabSz="2268000">
              <a:spcAft>
                <a:spcPts val="600"/>
              </a:spcAft>
              <a:buNone/>
            </a:pPr>
            <a:endParaRPr lang="de-CH" sz="36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26</a:t>
            </a:fld>
            <a:endParaRPr lang="de-CH"/>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A244E44C-717C-03BD-4590-52A1B676FD44}"/>
              </a:ext>
            </a:extLst>
          </p:cNvPr>
          <p:cNvSpPr/>
          <p:nvPr/>
        </p:nvSpPr>
        <p:spPr>
          <a:xfrm>
            <a:off x="14357969" y="8349596"/>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5009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95927" y="935812"/>
            <a:ext cx="15408360" cy="7881976"/>
          </a:xfrm>
        </p:spPr>
        <p:txBody>
          <a:bodyPr/>
          <a:lstStyle/>
          <a:p>
            <a:pPr marL="571500" indent="-571500" defTabSz="2268000">
              <a:spcAft>
                <a:spcPts val="600"/>
              </a:spcAft>
              <a:buFont typeface="Arial" panose="020B0604020202020204" pitchFamily="34" charset="0"/>
              <a:buChar char="•"/>
            </a:pPr>
            <a:r>
              <a:rPr lang="de-CH" sz="3200">
                <a:effectLst/>
                <a:ea typeface="Times New Roman" panose="02020603050405020304" pitchFamily="18" charset="0"/>
                <a:cs typeface="Calibri Light" panose="020F0302020204030204" pitchFamily="34" charset="0"/>
              </a:rPr>
              <a:t>Der Bildungsplan ist auf der Leitvorlage HK-Modell erstellt und erfüllt die Ansprüche der Handlungskompetenzorientierung. Das Berufsbild und die Übersicht der Handlungskompetenzen sind integriert. Die Leistungsziele pro Lernort konkretisieren die Handlungskompetenzen. Die Inhalte wurden anhand des neu erarbeiteten Berufsbildes sowie auf der Basis bestehender und zukünftigen Anforderungen aktualisiert.</a:t>
            </a:r>
          </a:p>
          <a:p>
            <a:pPr marL="0" indent="0" defTabSz="2268000">
              <a:spcAft>
                <a:spcPts val="600"/>
              </a:spcAft>
              <a:buNone/>
            </a:pPr>
            <a:endParaRPr lang="de-CH" sz="3200">
              <a:ea typeface="Times New Roman" panose="02020603050405020304" pitchFamily="18" charset="0"/>
              <a:cs typeface="Calibri Light" panose="020F0302020204030204" pitchFamily="34" charset="0"/>
            </a:endParaRPr>
          </a:p>
          <a:p>
            <a:pPr marL="571500" indent="-571500" defTabSz="2268000">
              <a:spcAft>
                <a:spcPts val="600"/>
              </a:spcAft>
              <a:buFont typeface="Arial" panose="020B0604020202020204" pitchFamily="34" charset="0"/>
              <a:buChar char="•"/>
            </a:pPr>
            <a:r>
              <a:rPr lang="de-CH" sz="3200">
                <a:cs typeface="Calibri Light" panose="020F0302020204030204" pitchFamily="34" charset="0"/>
              </a:rPr>
              <a:t>Die Ausbildung an allen drei Lernorten fördert den Aufbau der Handlungskompetenzen. Diese stellen die aktuell und zukünftig relevanten Arbeitssituationen dar, die ausgebildete Personen mit einem Abschluss als Elektroplaner: in EFZ, Elektroinstallateur: in EFZ oder Montage-Elektriker: in EFZ beherrschen müssen. </a:t>
            </a:r>
          </a:p>
          <a:p>
            <a:pPr marL="0" indent="0" defTabSz="2268000">
              <a:spcAft>
                <a:spcPts val="600"/>
              </a:spcAft>
              <a:buNone/>
            </a:pPr>
            <a:endParaRPr lang="de-CH" sz="3600">
              <a:effectLst/>
              <a:ea typeface="Times New Roman" panose="02020603050405020304" pitchFamily="18" charset="0"/>
              <a:cs typeface="Calibri Light" panose="020F0302020204030204" pitchFamily="34" charset="0"/>
            </a:endParaRPr>
          </a:p>
          <a:p>
            <a:pPr marL="0" indent="0" defTabSz="2268000">
              <a:spcAft>
                <a:spcPts val="600"/>
              </a:spcAft>
              <a:buNone/>
            </a:pPr>
            <a:endParaRPr lang="de-CH" sz="36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27</a:t>
            </a:fld>
            <a:endParaRPr lang="de-CH"/>
          </a:p>
        </p:txBody>
      </p:sp>
      <p:sp>
        <p:nvSpPr>
          <p:cNvPr id="2" name="Interaktive Schaltfläche: Nächste(r) oder Weiter 1">
            <a:hlinkClick r:id="" action="ppaction://hlinkshowjump?jump=nextslide" highlightClick="1"/>
            <a:extLst>
              <a:ext uri="{FF2B5EF4-FFF2-40B4-BE49-F238E27FC236}">
                <a16:creationId xmlns:a16="http://schemas.microsoft.com/office/drawing/2014/main" id="{C7B3967C-F09A-9873-A2F0-6BCB33A88BAD}"/>
              </a:ext>
            </a:extLst>
          </p:cNvPr>
          <p:cNvSpPr/>
          <p:nvPr/>
        </p:nvSpPr>
        <p:spPr>
          <a:xfrm>
            <a:off x="14357969" y="8349596"/>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7521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0594" y="935812"/>
            <a:ext cx="15408360" cy="7881976"/>
          </a:xfrm>
        </p:spPr>
        <p:txBody>
          <a:bodyPr/>
          <a:lstStyle/>
          <a:p>
            <a:pPr marL="571500" indent="-571500" defTabSz="2268000">
              <a:spcAft>
                <a:spcPts val="600"/>
              </a:spcAft>
              <a:buFont typeface="Arial" panose="020B0604020202020204" pitchFamily="34" charset="0"/>
              <a:buChar char="•"/>
            </a:pPr>
            <a:r>
              <a:rPr lang="de-CH" sz="3200"/>
              <a:t>Handlungsorientierte Ausbildung an allen drei Lernorten</a:t>
            </a:r>
          </a:p>
          <a:p>
            <a:pPr marL="623888" lvl="1" indent="0" defTabSz="2268000">
              <a:spcAft>
                <a:spcPts val="600"/>
              </a:spcAft>
              <a:buNone/>
            </a:pPr>
            <a:r>
              <a:rPr lang="de-DE" sz="3200"/>
              <a:t>Durch die praxisnahe Ausbildung und die verstärkte Kooperation von Berufsfachschule, Lehrbetrieb und überbetrieblichen Kursen wird sichergestellt, dass die Lernenden theoretische Kenntnisse direkt in praktischen Situationen anwenden können. Dies fördert ihre Handlungskompetenz optimal.</a:t>
            </a:r>
          </a:p>
          <a:p>
            <a:pPr marL="623888" lvl="1" indent="0">
              <a:spcAft>
                <a:spcPts val="600"/>
              </a:spcAft>
              <a:buNone/>
            </a:pPr>
            <a:endParaRPr lang="de-DE" sz="3200"/>
          </a:p>
          <a:p>
            <a:pPr marL="571500" indent="-571500">
              <a:spcAft>
                <a:spcPts val="600"/>
              </a:spcAft>
              <a:buFont typeface="Arial" panose="020B0604020202020204" pitchFamily="34" charset="0"/>
              <a:buChar char="•"/>
            </a:pPr>
            <a:r>
              <a:rPr lang="de-DE" sz="3200"/>
              <a:t>Verstärkung der Lernortkooperation</a:t>
            </a:r>
            <a:endParaRPr lang="de-CH" sz="3200"/>
          </a:p>
          <a:p>
            <a:pPr marL="623888" lvl="1" indent="0">
              <a:spcAft>
                <a:spcPts val="600"/>
              </a:spcAft>
              <a:buNone/>
            </a:pPr>
            <a:r>
              <a:rPr lang="de-CH" sz="3200"/>
              <a:t>Die Ausbildungsprogramme Betrieb, </a:t>
            </a:r>
            <a:r>
              <a:rPr lang="de-CH" sz="3200" err="1"/>
              <a:t>üK</a:t>
            </a:r>
            <a:r>
              <a:rPr lang="de-CH" sz="3200"/>
              <a:t> und Berufsfachschule sind auf der Grundlage des Bildungsplans strukturiert und definieren welche Handlungskompetenz mit welchem Leistungsziel zu welchem Zeitpunkt und an welchem Lernort ausgebildet wird.</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28</a:t>
            </a:fld>
            <a:endParaRPr lang="de-CH"/>
          </a:p>
        </p:txBody>
      </p:sp>
      <p:sp>
        <p:nvSpPr>
          <p:cNvPr id="2" name="Interaktive Schaltfläche: Nächste(r) oder Weiter 1">
            <a:hlinkClick r:id="" action="ppaction://hlinkshowjump?jump=nextslide" highlightClick="1"/>
            <a:extLst>
              <a:ext uri="{FF2B5EF4-FFF2-40B4-BE49-F238E27FC236}">
                <a16:creationId xmlns:a16="http://schemas.microsoft.com/office/drawing/2014/main" id="{91DEF7BB-B479-C80E-37D2-451D35F53879}"/>
              </a:ext>
            </a:extLst>
          </p:cNvPr>
          <p:cNvSpPr/>
          <p:nvPr/>
        </p:nvSpPr>
        <p:spPr>
          <a:xfrm>
            <a:off x="14357969" y="8349596"/>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73646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0594" y="1060376"/>
            <a:ext cx="15408360" cy="7881976"/>
          </a:xfrm>
        </p:spPr>
        <p:txBody>
          <a:bodyPr/>
          <a:lstStyle/>
          <a:p>
            <a:pPr marL="571500" indent="-571500">
              <a:spcAft>
                <a:spcPts val="600"/>
              </a:spcAft>
              <a:buFont typeface="Arial" panose="020B0604020202020204" pitchFamily="34" charset="0"/>
              <a:buChar char="•"/>
            </a:pPr>
            <a:r>
              <a:rPr lang="de-CH" sz="3200"/>
              <a:t>Verstärkung der Lernbegleitung</a:t>
            </a:r>
          </a:p>
          <a:p>
            <a:pPr marL="623888" lvl="1" indent="0">
              <a:spcAft>
                <a:spcPts val="600"/>
              </a:spcAft>
              <a:buNone/>
            </a:pPr>
            <a:r>
              <a:rPr lang="de-CH" sz="3200"/>
              <a:t>Regelmässige Standortbestimmungen werden unverändert beibehalten und sorgen dafür, dass Schwierigkeiten frühzeitig erkannt und gezielt Massnahmen ergriffen werden. </a:t>
            </a:r>
          </a:p>
          <a:p>
            <a:pPr marL="623888" lvl="1" indent="0">
              <a:spcAft>
                <a:spcPts val="600"/>
              </a:spcAft>
              <a:buNone/>
            </a:pPr>
            <a:r>
              <a:rPr lang="de-CH" sz="3200"/>
              <a:t>Für den Beruf Elektroplaner: in EFZ wir die Standortbestimmung neu eingeführt.</a:t>
            </a:r>
            <a:endParaRPr lang="de-CH" sz="3600"/>
          </a:p>
          <a:p>
            <a:pPr marL="623888" lvl="1" indent="0">
              <a:spcAft>
                <a:spcPts val="600"/>
              </a:spcAft>
              <a:buNone/>
            </a:pPr>
            <a:endParaRPr lang="de-CH" sz="36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29</a:t>
            </a:fld>
            <a:endParaRPr lang="de-CH"/>
          </a:p>
        </p:txBody>
      </p:sp>
      <p:sp>
        <p:nvSpPr>
          <p:cNvPr id="2" name="Interaktive Schaltfläche: Zurückkehren 1">
            <a:hlinkClick r:id="rId2" action="ppaction://hlinksldjump" highlightClick="1"/>
            <a:extLst>
              <a:ext uri="{FF2B5EF4-FFF2-40B4-BE49-F238E27FC236}">
                <a16:creationId xmlns:a16="http://schemas.microsoft.com/office/drawing/2014/main" id="{8CB9E58A-1001-FBD3-E891-0AC269CE633F}"/>
              </a:ext>
            </a:extLst>
          </p:cNvPr>
          <p:cNvSpPr/>
          <p:nvPr/>
        </p:nvSpPr>
        <p:spPr>
          <a:xfrm>
            <a:off x="680594" y="8117160"/>
            <a:ext cx="715935" cy="820983"/>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9157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9FBB6-C991-C84E-B2A4-A295941E838F}"/>
              </a:ext>
            </a:extLst>
          </p:cNvPr>
          <p:cNvSpPr>
            <a:spLocks noGrp="1"/>
          </p:cNvSpPr>
          <p:nvPr>
            <p:ph type="title"/>
          </p:nvPr>
        </p:nvSpPr>
        <p:spPr/>
        <p:txBody>
          <a:bodyPr/>
          <a:lstStyle/>
          <a:p>
            <a:pPr marL="0" indent="0">
              <a:buNone/>
            </a:pPr>
            <a:r>
              <a:rPr lang="de-DE"/>
              <a:t>Einleitung</a:t>
            </a:r>
            <a:endParaRPr lang="de-CH"/>
          </a:p>
        </p:txBody>
      </p:sp>
      <p:sp>
        <p:nvSpPr>
          <p:cNvPr id="3" name="Inhaltsplatzhalter 2">
            <a:extLst>
              <a:ext uri="{FF2B5EF4-FFF2-40B4-BE49-F238E27FC236}">
                <a16:creationId xmlns:a16="http://schemas.microsoft.com/office/drawing/2014/main" id="{312C67B2-7D22-816B-8D5A-73928B0FCBA8}"/>
              </a:ext>
            </a:extLst>
          </p:cNvPr>
          <p:cNvSpPr>
            <a:spLocks noGrp="1"/>
          </p:cNvSpPr>
          <p:nvPr>
            <p:ph idx="1"/>
          </p:nvPr>
        </p:nvSpPr>
        <p:spPr>
          <a:xfrm>
            <a:off x="569618" y="1996480"/>
            <a:ext cx="16272456" cy="6551613"/>
          </a:xfrm>
        </p:spPr>
        <p:txBody>
          <a:bodyPr/>
          <a:lstStyle/>
          <a:p>
            <a:pPr marL="571500" indent="-571500">
              <a:buFont typeface="Arial" panose="020B0604020202020204" pitchFamily="34" charset="0"/>
              <a:buChar char="•"/>
            </a:pPr>
            <a:r>
              <a:rPr lang="de-DE">
                <a:hlinkClick r:id="rId2" action="ppaction://hlinksldjump"/>
              </a:rPr>
              <a:t>Die Präsentation basiert auf dem Informations- und Ausbildungskonzept IAK </a:t>
            </a:r>
            <a:endParaRPr lang="de-DE"/>
          </a:p>
          <a:p>
            <a:pPr marL="0" indent="0">
              <a:buNone/>
            </a:pPr>
            <a:endParaRPr lang="de-CH"/>
          </a:p>
        </p:txBody>
      </p:sp>
      <p:sp>
        <p:nvSpPr>
          <p:cNvPr id="4" name="Fußzeilenplatzhalter 3">
            <a:extLst>
              <a:ext uri="{FF2B5EF4-FFF2-40B4-BE49-F238E27FC236}">
                <a16:creationId xmlns:a16="http://schemas.microsoft.com/office/drawing/2014/main" id="{7577B94A-735E-982A-ACFE-7E20067482B9}"/>
              </a:ext>
            </a:extLst>
          </p:cNvPr>
          <p:cNvSpPr>
            <a:spLocks noGrp="1"/>
          </p:cNvSpPr>
          <p:nvPr>
            <p:ph type="ftr" sz="quarter" idx="10"/>
          </p:nvPr>
        </p:nvSpPr>
        <p:spPr/>
        <p:txBody>
          <a:bodyPr/>
          <a:lstStyle/>
          <a:p>
            <a:r>
              <a:rPr lang="de-DE" err="1"/>
              <a:t>IAK_Totalrevision</a:t>
            </a:r>
            <a:r>
              <a:rPr lang="de-DE"/>
              <a:t> Elektroberufe BiVo2026</a:t>
            </a:r>
            <a:endParaRPr lang="de-CH"/>
          </a:p>
        </p:txBody>
      </p:sp>
      <p:sp>
        <p:nvSpPr>
          <p:cNvPr id="5" name="Foliennummernplatzhalter 4">
            <a:extLst>
              <a:ext uri="{FF2B5EF4-FFF2-40B4-BE49-F238E27FC236}">
                <a16:creationId xmlns:a16="http://schemas.microsoft.com/office/drawing/2014/main" id="{E246899D-2BFD-2A80-301C-93DF6D92D52F}"/>
              </a:ext>
            </a:extLst>
          </p:cNvPr>
          <p:cNvSpPr>
            <a:spLocks noGrp="1"/>
          </p:cNvSpPr>
          <p:nvPr>
            <p:ph type="sldNum" sz="quarter" idx="11"/>
          </p:nvPr>
        </p:nvSpPr>
        <p:spPr/>
        <p:txBody>
          <a:bodyPr/>
          <a:lstStyle/>
          <a:p>
            <a:fld id="{0EC2CC93-C297-4455-9CFD-8E77B0FD1176}" type="slidenum">
              <a:rPr lang="de-CH" smtClean="0"/>
              <a:pPr/>
              <a:t>3</a:t>
            </a:fld>
            <a:endParaRPr lang="de-CH"/>
          </a:p>
        </p:txBody>
      </p:sp>
      <p:pic>
        <p:nvPicPr>
          <p:cNvPr id="7" name="Grafik 6" descr="Blaupause mit einfarbiger Füllung">
            <a:extLst>
              <a:ext uri="{FF2B5EF4-FFF2-40B4-BE49-F238E27FC236}">
                <a16:creationId xmlns:a16="http://schemas.microsoft.com/office/drawing/2014/main" id="{99241DD5-13D9-A002-5B78-5B2AD1DD1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788" y="3003775"/>
            <a:ext cx="5867472" cy="5867472"/>
          </a:xfrm>
          <a:prstGeom prst="rect">
            <a:avLst/>
          </a:prstGeom>
        </p:spPr>
      </p:pic>
    </p:spTree>
    <p:extLst>
      <p:ext uri="{BB962C8B-B14F-4D97-AF65-F5344CB8AC3E}">
        <p14:creationId xmlns:p14="http://schemas.microsoft.com/office/powerpoint/2010/main" val="4170279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Ausbildungsprogramm Betrieb</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30</a:t>
            </a:fld>
            <a:endParaRPr lang="de-CH"/>
          </a:p>
        </p:txBody>
      </p:sp>
    </p:spTree>
    <p:extLst>
      <p:ext uri="{BB962C8B-B14F-4D97-AF65-F5344CB8AC3E}">
        <p14:creationId xmlns:p14="http://schemas.microsoft.com/office/powerpoint/2010/main" val="2397097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Ausbildungsprogramm Betrieb</a:t>
            </a:r>
            <a:endParaRPr lang="de-CH"/>
          </a:p>
        </p:txBody>
      </p:sp>
      <p:sp>
        <p:nvSpPr>
          <p:cNvPr id="3" name="Inhaltsplatzhalter 2"/>
          <p:cNvSpPr>
            <a:spLocks noGrp="1"/>
          </p:cNvSpPr>
          <p:nvPr>
            <p:ph idx="1"/>
          </p:nvPr>
        </p:nvSpPr>
        <p:spPr>
          <a:xfrm>
            <a:off x="677801" y="1636658"/>
            <a:ext cx="15408360" cy="7197742"/>
          </a:xfrm>
        </p:spPr>
        <p:txBody>
          <a:bodyPr/>
          <a:lstStyle/>
          <a:p>
            <a:pPr marL="571500" indent="-571500" defTabSz="2268000">
              <a:spcAft>
                <a:spcPts val="600"/>
              </a:spcAft>
              <a:buFont typeface="Arial" panose="020B0604020202020204" pitchFamily="34" charset="0"/>
              <a:buChar char="•"/>
            </a:pPr>
            <a:r>
              <a:rPr lang="de-CH" sz="3200">
                <a:cs typeface="Calibri Light" panose="020F0302020204030204" pitchFamily="34" charset="0"/>
              </a:rPr>
              <a:t>Für die Bildungsinhalte ist basierend auf dem Bildungsplan ein Ausbildungsprogramm Betrieb erstellt worden. Dieses konkretisiert die Leistungsziele aus dem Bildungsplan und dient als Grundlage für die Ausbildung der Lernenden.</a:t>
            </a:r>
          </a:p>
          <a:p>
            <a:pPr marL="0" indent="0" defTabSz="2268000">
              <a:lnSpc>
                <a:spcPct val="100000"/>
              </a:lnSpc>
              <a:spcAft>
                <a:spcPts val="600"/>
              </a:spcAft>
              <a:buNone/>
            </a:pPr>
            <a:endParaRPr lang="de-CH" sz="3200">
              <a:cs typeface="Calibri Light" panose="020F0302020204030204" pitchFamily="34" charset="0"/>
            </a:endParaRPr>
          </a:p>
          <a:p>
            <a:pPr marL="571500" indent="-571500" defTabSz="2268000">
              <a:spcAft>
                <a:spcPts val="600"/>
              </a:spcAft>
              <a:buFont typeface="Arial" panose="020B0604020202020204" pitchFamily="34" charset="0"/>
              <a:buChar char="•"/>
            </a:pPr>
            <a:r>
              <a:rPr lang="de-CH" sz="3200">
                <a:cs typeface="Calibri Light" panose="020F0302020204030204" pitchFamily="34" charset="0"/>
              </a:rPr>
              <a:t>Die Lerndokumentation wird unverändert von den Lernenden geführt. Die Berufsbildenden unterstützen die Lernenden dabei. Die Lerndokumentation dient dazu, den eigenen Lernfortschritt abzubilden, den Lernprozess zu fördern, Erfahrungen festzuhalten und zu reflektieren. Der Bezug zu den Lernorten </a:t>
            </a:r>
            <a:r>
              <a:rPr lang="de-CH" sz="3200" err="1">
                <a:cs typeface="Calibri Light" panose="020F0302020204030204" pitchFamily="34" charset="0"/>
              </a:rPr>
              <a:t>üK</a:t>
            </a:r>
            <a:r>
              <a:rPr lang="de-CH" sz="3200">
                <a:cs typeface="Calibri Light" panose="020F0302020204030204" pitchFamily="34" charset="0"/>
              </a:rPr>
              <a:t> und BFS soll die ganzheitliche praxisorientierte Sichtweise fördern. Die Lerndokumentation wird nicht bewertet und darf bei der praktischen Arbeit (VPA) im Rahmen des Qualifikationsverfahrens als Hilfsmittel eingesetzt werden. (</a:t>
            </a:r>
            <a:r>
              <a:rPr lang="de-CH" sz="3200" err="1">
                <a:cs typeface="Calibri Light" panose="020F0302020204030204" pitchFamily="34" charset="0"/>
              </a:rPr>
              <a:t>BiVo</a:t>
            </a:r>
            <a:r>
              <a:rPr lang="de-CH" sz="3200">
                <a:cs typeface="Calibri Light" panose="020F0302020204030204" pitchFamily="34" charset="0"/>
              </a:rPr>
              <a:t> Art.18 Abs.3)</a:t>
            </a:r>
          </a:p>
          <a:p>
            <a:pPr marL="571500" indent="-571500" defTabSz="2268000">
              <a:spcAft>
                <a:spcPts val="600"/>
              </a:spcAft>
              <a:buFont typeface="Arial" panose="020B0604020202020204" pitchFamily="34" charset="0"/>
              <a:buChar char="•"/>
            </a:pPr>
            <a:endParaRPr lang="de-CH" sz="3600">
              <a:cs typeface="Calibri Light" panose="020F0302020204030204" pitchFamily="34" charset="0"/>
            </a:endParaRPr>
          </a:p>
          <a:p>
            <a:pPr marL="0" indent="0" defTabSz="2268000">
              <a:spcAft>
                <a:spcPts val="600"/>
              </a:spcAft>
              <a:buNone/>
            </a:pP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31</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26FE0772-6442-7417-5C24-57F29C5CB5A3}"/>
              </a:ext>
            </a:extLst>
          </p:cNvPr>
          <p:cNvSpPr/>
          <p:nvPr/>
        </p:nvSpPr>
        <p:spPr>
          <a:xfrm>
            <a:off x="1252514" y="8476059"/>
            <a:ext cx="718728" cy="684786"/>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13458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Ausbildungsprogramm </a:t>
            </a:r>
            <a:r>
              <a:rPr lang="de-DE" err="1"/>
              <a:t>üK</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32</a:t>
            </a:fld>
            <a:endParaRPr lang="de-CH"/>
          </a:p>
        </p:txBody>
      </p:sp>
    </p:spTree>
    <p:extLst>
      <p:ext uri="{BB962C8B-B14F-4D97-AF65-F5344CB8AC3E}">
        <p14:creationId xmlns:p14="http://schemas.microsoft.com/office/powerpoint/2010/main" val="1166830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Konzeption und Aufbau Ausbildungsprogramm </a:t>
            </a:r>
            <a:r>
              <a:rPr lang="de-DE" err="1"/>
              <a:t>üK</a:t>
            </a:r>
            <a:endParaRPr lang="de-CH"/>
          </a:p>
        </p:txBody>
      </p:sp>
      <p:sp>
        <p:nvSpPr>
          <p:cNvPr id="3" name="Inhaltsplatzhalter 2"/>
          <p:cNvSpPr>
            <a:spLocks noGrp="1"/>
          </p:cNvSpPr>
          <p:nvPr>
            <p:ph idx="1"/>
          </p:nvPr>
        </p:nvSpPr>
        <p:spPr>
          <a:xfrm>
            <a:off x="654001" y="1092810"/>
            <a:ext cx="15408360" cy="8392501"/>
          </a:xfrm>
        </p:spPr>
        <p:txBody>
          <a:bodyPr/>
          <a:lstStyle/>
          <a:p>
            <a:pPr marL="571500" indent="-571500" defTabSz="2268000">
              <a:spcAft>
                <a:spcPts val="600"/>
              </a:spcAft>
              <a:buFont typeface="Arial" panose="020B0604020202020204" pitchFamily="34" charset="0"/>
              <a:buChar char="•"/>
            </a:pPr>
            <a:r>
              <a:rPr lang="de-CH" sz="3200">
                <a:cs typeface="Calibri Light" panose="020F0302020204030204" pitchFamily="34" charset="0"/>
              </a:rPr>
              <a:t>Für die Bildungsinhalte ist basierend auf dem Bildungsplan ein </a:t>
            </a:r>
            <a:r>
              <a:rPr lang="de-CH" sz="3200" err="1">
                <a:cs typeface="Calibri Light" panose="020F0302020204030204" pitchFamily="34" charset="0"/>
              </a:rPr>
              <a:t>üK</a:t>
            </a:r>
            <a:r>
              <a:rPr lang="de-CH" sz="3200">
                <a:cs typeface="Calibri Light" panose="020F0302020204030204" pitchFamily="34" charset="0"/>
              </a:rPr>
              <a:t>-Ausbildungsprogramm erstellt worden. Das </a:t>
            </a:r>
            <a:r>
              <a:rPr lang="de-CH" sz="3200" err="1">
                <a:cs typeface="Calibri Light" panose="020F0302020204030204" pitchFamily="34" charset="0"/>
              </a:rPr>
              <a:t>üK</a:t>
            </a:r>
            <a:r>
              <a:rPr lang="de-CH" sz="3200">
                <a:cs typeface="Calibri Light" panose="020F0302020204030204" pitchFamily="34" charset="0"/>
              </a:rPr>
              <a:t>-Ausbildungsprogramm konkretisiert die Leistungsziele aus dem Bildungsplan.</a:t>
            </a:r>
          </a:p>
          <a:p>
            <a:pPr marL="0" indent="0" defTabSz="2268000">
              <a:spcAft>
                <a:spcPts val="600"/>
              </a:spcAft>
              <a:buNone/>
            </a:pPr>
            <a:endParaRPr lang="de-CH" sz="3200">
              <a:cs typeface="Calibri Light" panose="020F0302020204030204" pitchFamily="34" charset="0"/>
            </a:endParaRPr>
          </a:p>
          <a:p>
            <a:pPr marL="571500" indent="-571500" defTabSz="2268000">
              <a:spcAft>
                <a:spcPts val="600"/>
              </a:spcAft>
              <a:buFont typeface="Arial" panose="020B0604020202020204" pitchFamily="34" charset="0"/>
              <a:buChar char="•"/>
            </a:pPr>
            <a:r>
              <a:rPr lang="de-CH" sz="3200">
                <a:cs typeface="Calibri Light" panose="020F0302020204030204" pitchFamily="34" charset="0"/>
              </a:rPr>
              <a:t>Die Träger der </a:t>
            </a:r>
            <a:r>
              <a:rPr lang="de-CH" sz="3200" err="1">
                <a:cs typeface="Calibri Light" panose="020F0302020204030204" pitchFamily="34" charset="0"/>
              </a:rPr>
              <a:t>üK</a:t>
            </a:r>
            <a:r>
              <a:rPr lang="de-CH" sz="3200">
                <a:cs typeface="Calibri Light" panose="020F0302020204030204" pitchFamily="34" charset="0"/>
              </a:rPr>
              <a:t>-Kurse sind unverändert die Sektionen von </a:t>
            </a:r>
            <a:r>
              <a:rPr lang="de-CH" sz="3200" err="1">
                <a:cs typeface="Calibri Light" panose="020F0302020204030204" pitchFamily="34" charset="0"/>
              </a:rPr>
              <a:t>EIT.swiss</a:t>
            </a:r>
            <a:r>
              <a:rPr lang="de-CH" sz="3200">
                <a:cs typeface="Calibri Light" panose="020F0302020204030204" pitchFamily="34" charset="0"/>
              </a:rPr>
              <a:t>. Die Organisation, Aufteilung und Dauer der überbetrieblichen Kurse sind im Organisationsreglement </a:t>
            </a:r>
            <a:r>
              <a:rPr lang="de-CH" sz="3200" err="1">
                <a:cs typeface="Calibri Light" panose="020F0302020204030204" pitchFamily="34" charset="0"/>
              </a:rPr>
              <a:t>üK</a:t>
            </a:r>
            <a:r>
              <a:rPr lang="de-CH" sz="3200">
                <a:cs typeface="Calibri Light" panose="020F0302020204030204" pitchFamily="34" charset="0"/>
              </a:rPr>
              <a:t>  verankert (</a:t>
            </a:r>
            <a:r>
              <a:rPr lang="de-CH" sz="2800">
                <a:cs typeface="Calibri Light" panose="020F0302020204030204" pitchFamily="34" charset="0"/>
              </a:rPr>
              <a:t>Anhang 1</a:t>
            </a:r>
            <a:r>
              <a:rPr lang="de-CH" sz="3200">
                <a:cs typeface="Calibri Light" panose="020F0302020204030204" pitchFamily="34" charset="0"/>
              </a:rPr>
              <a:t> </a:t>
            </a:r>
            <a:r>
              <a:rPr lang="de-CH" sz="2800">
                <a:cs typeface="Calibri Light" panose="020F0302020204030204" pitchFamily="34" charset="0"/>
              </a:rPr>
              <a:t>Bildungsplan)</a:t>
            </a:r>
            <a:r>
              <a:rPr lang="de-CH" sz="3200">
                <a:cs typeface="Calibri Light" panose="020F0302020204030204" pitchFamily="34" charset="0"/>
              </a:rPr>
              <a:t>.</a:t>
            </a:r>
          </a:p>
          <a:p>
            <a:pPr marL="0" indent="0" defTabSz="2268000">
              <a:spcAft>
                <a:spcPts val="600"/>
              </a:spcAft>
              <a:buNone/>
            </a:pPr>
            <a:endParaRPr lang="de-CH" sz="3200">
              <a:cs typeface="Calibri Light" panose="020F0302020204030204" pitchFamily="34" charset="0"/>
            </a:endParaRPr>
          </a:p>
          <a:p>
            <a:pPr marL="571500" indent="-571500" defTabSz="2268000">
              <a:spcAft>
                <a:spcPts val="600"/>
              </a:spcAft>
              <a:buFont typeface="Arial" panose="020B0604020202020204" pitchFamily="34" charset="0"/>
              <a:buChar char="•"/>
            </a:pPr>
            <a:r>
              <a:rPr lang="de-CH" sz="3200">
                <a:cs typeface="Calibri Light" panose="020F0302020204030204" pitchFamily="34" charset="0"/>
              </a:rPr>
              <a:t>Es gilt unverändert die Definition des Auftrags der </a:t>
            </a:r>
            <a:r>
              <a:rPr lang="de-CH" sz="3200" err="1">
                <a:cs typeface="Calibri Light" panose="020F0302020204030204" pitchFamily="34" charset="0"/>
              </a:rPr>
              <a:t>üK</a:t>
            </a:r>
            <a:r>
              <a:rPr lang="de-CH" sz="3200">
                <a:cs typeface="Calibri Light" panose="020F0302020204030204" pitchFamily="34" charset="0"/>
              </a:rPr>
              <a:t>-Kurse gemäss Berufsbildungsgesetz: Die überbetrieblichen Kurse und vergleichbare dritte Lernorte dienen der Vermittlung und dem Erwerb grundlegender Fertigkeiten. Sie ergänzen die Bildung in beruflicher Praxis und die schulische Bildung, wo die zu erlernende Berufstätigkeit dies erfordert. (BBG Art.23, Abs.1)</a:t>
            </a:r>
          </a:p>
          <a:p>
            <a:pPr marL="571500" indent="-571500" defTabSz="2268000">
              <a:spcAft>
                <a:spcPts val="600"/>
              </a:spcAft>
              <a:buFont typeface="Arial" panose="020B0604020202020204" pitchFamily="34" charset="0"/>
              <a:buChar char="•"/>
            </a:pP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33</a:t>
            </a:fld>
            <a:endParaRPr lang="de-CH"/>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70821662-C780-2D6E-7DA6-C81526ECDEAD}"/>
              </a:ext>
            </a:extLst>
          </p:cNvPr>
          <p:cNvSpPr/>
          <p:nvPr/>
        </p:nvSpPr>
        <p:spPr>
          <a:xfrm>
            <a:off x="15393465" y="8513053"/>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471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0594" y="700336"/>
            <a:ext cx="15408360" cy="8208912"/>
          </a:xfrm>
        </p:spPr>
        <p:txBody>
          <a:bodyPr/>
          <a:lstStyle/>
          <a:p>
            <a:pPr marL="571500" indent="-571500" defTabSz="2268000">
              <a:spcAft>
                <a:spcPts val="600"/>
              </a:spcAft>
              <a:buFont typeface="Arial" panose="020B0604020202020204" pitchFamily="34" charset="0"/>
              <a:buChar char="•"/>
            </a:pPr>
            <a:r>
              <a:rPr lang="de-CH" sz="3200">
                <a:cs typeface="Calibri Light" panose="020F0302020204030204" pitchFamily="34" charset="0"/>
              </a:rPr>
              <a:t>Die Umstellung auf die Handlungskompetenzorientierung und die neu erarbeiteten Ausbildungsinhalte der Berufsfachschule und Betriebe hat Auswirkungen auf die Gestaltung der </a:t>
            </a:r>
            <a:r>
              <a:rPr lang="de-CH" sz="3200" err="1">
                <a:cs typeface="Calibri Light" panose="020F0302020204030204" pitchFamily="34" charset="0"/>
              </a:rPr>
              <a:t>üK</a:t>
            </a:r>
            <a:r>
              <a:rPr lang="de-CH" sz="3200">
                <a:cs typeface="Calibri Light" panose="020F0302020204030204" pitchFamily="34" charset="0"/>
              </a:rPr>
              <a:t>-Kurse bezüglich des Verhältnisses der Ausbildungsinhalte in Theorie und Praxis. Die Ausbildungsinhalte in den </a:t>
            </a:r>
            <a:r>
              <a:rPr lang="de-CH" sz="3200" err="1">
                <a:cs typeface="Calibri Light" panose="020F0302020204030204" pitchFamily="34" charset="0"/>
              </a:rPr>
              <a:t>üK</a:t>
            </a:r>
            <a:r>
              <a:rPr lang="de-CH" sz="3200">
                <a:cs typeface="Calibri Light" panose="020F0302020204030204" pitchFamily="34" charset="0"/>
              </a:rPr>
              <a:t> Kursen müssen dem neu erstellten Ausbildungsprogramm für die </a:t>
            </a:r>
            <a:r>
              <a:rPr lang="de-CH" sz="3200" err="1">
                <a:cs typeface="Calibri Light" panose="020F0302020204030204" pitchFamily="34" charset="0"/>
              </a:rPr>
              <a:t>üK</a:t>
            </a:r>
            <a:r>
              <a:rPr lang="de-CH" sz="3200">
                <a:cs typeface="Calibri Light" panose="020F0302020204030204" pitchFamily="34" charset="0"/>
              </a:rPr>
              <a:t> Kurse entsprechen. Der Theorieanteil im </a:t>
            </a:r>
            <a:r>
              <a:rPr lang="de-CH" sz="3200" err="1">
                <a:cs typeface="Calibri Light" panose="020F0302020204030204" pitchFamily="34" charset="0"/>
              </a:rPr>
              <a:t>üK</a:t>
            </a:r>
            <a:r>
              <a:rPr lang="de-CH" sz="3200">
                <a:cs typeface="Calibri Light" panose="020F0302020204030204" pitchFamily="34" charset="0"/>
              </a:rPr>
              <a:t> muss mit dem Schullehrplan abgeglichen sein, damit keine </a:t>
            </a:r>
            <a:r>
              <a:rPr lang="de-CH" sz="3200" err="1">
                <a:cs typeface="Calibri Light" panose="020F0302020204030204" pitchFamily="34" charset="0"/>
              </a:rPr>
              <a:t>Doppelspurigkeiten</a:t>
            </a:r>
            <a:r>
              <a:rPr lang="de-CH" sz="3200">
                <a:cs typeface="Calibri Light" panose="020F0302020204030204" pitchFamily="34" charset="0"/>
              </a:rPr>
              <a:t> in der Ausbildung entstehen. Der </a:t>
            </a:r>
            <a:r>
              <a:rPr lang="de-CH" sz="3200" err="1">
                <a:cs typeface="Calibri Light" panose="020F0302020204030204" pitchFamily="34" charset="0"/>
              </a:rPr>
              <a:t>üK</a:t>
            </a:r>
            <a:r>
              <a:rPr lang="de-CH" sz="3200">
                <a:cs typeface="Calibri Light" panose="020F0302020204030204" pitchFamily="34" charset="0"/>
              </a:rPr>
              <a:t> Kurs dient nicht dazu, Schulstoff aus der Berufsfachschule zu repetieren. Der Theorieanteil im </a:t>
            </a:r>
            <a:r>
              <a:rPr lang="de-CH" sz="3200" err="1">
                <a:cs typeface="Calibri Light" panose="020F0302020204030204" pitchFamily="34" charset="0"/>
              </a:rPr>
              <a:t>üK</a:t>
            </a:r>
            <a:r>
              <a:rPr lang="de-CH" sz="3200">
                <a:cs typeface="Calibri Light" panose="020F0302020204030204" pitchFamily="34" charset="0"/>
              </a:rPr>
              <a:t> Kurs dient, wo nötig dem Auffrischen des Schulstoffes der Berufsfachschule für auszuführende Praxisaufträge im </a:t>
            </a:r>
            <a:r>
              <a:rPr lang="de-CH" sz="3200" err="1">
                <a:cs typeface="Calibri Light" panose="020F0302020204030204" pitchFamily="34" charset="0"/>
              </a:rPr>
              <a:t>üK</a:t>
            </a:r>
            <a:r>
              <a:rPr lang="de-CH" sz="3200">
                <a:cs typeface="Calibri Light" panose="020F0302020204030204" pitchFamily="34" charset="0"/>
              </a:rPr>
              <a:t> Kurs. Praxisaufträge stehen in den </a:t>
            </a:r>
            <a:r>
              <a:rPr lang="de-CH" sz="3200" err="1">
                <a:cs typeface="Calibri Light" panose="020F0302020204030204" pitchFamily="34" charset="0"/>
              </a:rPr>
              <a:t>üK</a:t>
            </a:r>
            <a:r>
              <a:rPr lang="de-CH" sz="3200">
                <a:cs typeface="Calibri Light" panose="020F0302020204030204" pitchFamily="34" charset="0"/>
              </a:rPr>
              <a:t> Kursen im Vordergrund und nehmen den Hauptanteil der Zeit in Anspruch. </a:t>
            </a:r>
          </a:p>
          <a:p>
            <a:pPr marL="571500" indent="-571500" defTabSz="2268000">
              <a:spcAft>
                <a:spcPts val="600"/>
              </a:spcAft>
              <a:buFont typeface="Arial" panose="020B0604020202020204" pitchFamily="34" charset="0"/>
              <a:buChar char="•"/>
            </a:pPr>
            <a:endParaRPr lang="de-CH" sz="3200">
              <a:cs typeface="Calibri Light" panose="020F0302020204030204" pitchFamily="34" charset="0"/>
            </a:endParaRPr>
          </a:p>
          <a:p>
            <a:pPr marL="571500" indent="-571500" defTabSz="2268000">
              <a:spcAft>
                <a:spcPts val="600"/>
              </a:spcAft>
              <a:buFont typeface="Arial" panose="020B0604020202020204" pitchFamily="34" charset="0"/>
              <a:buChar char="•"/>
            </a:pPr>
            <a:r>
              <a:rPr lang="de-CH" sz="3200">
                <a:cs typeface="Calibri Light" panose="020F0302020204030204" pitchFamily="34" charset="0"/>
              </a:rPr>
              <a:t>Die Sektionen von </a:t>
            </a:r>
            <a:r>
              <a:rPr lang="de-CH" sz="3200" err="1">
                <a:cs typeface="Calibri Light" panose="020F0302020204030204" pitchFamily="34" charset="0"/>
              </a:rPr>
              <a:t>EIT.swiss</a:t>
            </a:r>
            <a:r>
              <a:rPr lang="de-CH" sz="3200">
                <a:cs typeface="Calibri Light" panose="020F0302020204030204" pitchFamily="34" charset="0"/>
              </a:rPr>
              <a:t> als Träger der </a:t>
            </a:r>
            <a:r>
              <a:rPr lang="de-CH" sz="3200" err="1">
                <a:cs typeface="Calibri Light" panose="020F0302020204030204" pitchFamily="34" charset="0"/>
              </a:rPr>
              <a:t>üK</a:t>
            </a:r>
            <a:r>
              <a:rPr lang="de-CH" sz="3200">
                <a:cs typeface="Calibri Light" panose="020F0302020204030204" pitchFamily="34" charset="0"/>
              </a:rPr>
              <a:t>-Kurse müssen diese Neuerungen bei der Überarbeitung der </a:t>
            </a:r>
            <a:r>
              <a:rPr lang="de-CH" sz="3200" err="1">
                <a:cs typeface="Calibri Light" panose="020F0302020204030204" pitchFamily="34" charset="0"/>
              </a:rPr>
              <a:t>üK</a:t>
            </a:r>
            <a:r>
              <a:rPr lang="de-CH" sz="3200">
                <a:cs typeface="Calibri Light" panose="020F0302020204030204" pitchFamily="34" charset="0"/>
              </a:rPr>
              <a:t> Unterlagen auf die neue Bildungsverordnung 2026 berücksichtigen.</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34</a:t>
            </a:fld>
            <a:endParaRPr lang="de-CH"/>
          </a:p>
        </p:txBody>
      </p:sp>
      <p:sp>
        <p:nvSpPr>
          <p:cNvPr id="2" name="Interaktive Schaltfläche: Nächste(r) oder Weiter 1">
            <a:hlinkClick r:id="" action="ppaction://hlinkshowjump?jump=nextslide" highlightClick="1"/>
            <a:extLst>
              <a:ext uri="{FF2B5EF4-FFF2-40B4-BE49-F238E27FC236}">
                <a16:creationId xmlns:a16="http://schemas.microsoft.com/office/drawing/2014/main" id="{A143FACC-6A49-E474-9E14-EEF76E1F5E3D}"/>
              </a:ext>
            </a:extLst>
          </p:cNvPr>
          <p:cNvSpPr/>
          <p:nvPr/>
        </p:nvSpPr>
        <p:spPr>
          <a:xfrm>
            <a:off x="15368874" y="8853792"/>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07301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0594" y="1350100"/>
            <a:ext cx="15408360" cy="7053399"/>
          </a:xfrm>
        </p:spPr>
        <p:txBody>
          <a:bodyPr/>
          <a:lstStyle/>
          <a:p>
            <a:pPr marL="571500" indent="-571500" defTabSz="2268000">
              <a:spcAft>
                <a:spcPts val="600"/>
              </a:spcAft>
              <a:buFont typeface="Arial" panose="020B0604020202020204" pitchFamily="34" charset="0"/>
              <a:buChar char="•"/>
            </a:pPr>
            <a:r>
              <a:rPr lang="de-CH" sz="3200">
                <a:cs typeface="Calibri Light" panose="020F0302020204030204" pitchFamily="34" charset="0"/>
              </a:rPr>
              <a:t>Die Kompetenznachweise sind neu erstellt. Für jeden </a:t>
            </a:r>
            <a:r>
              <a:rPr lang="de-CH" sz="3200" err="1">
                <a:cs typeface="Calibri Light" panose="020F0302020204030204" pitchFamily="34" charset="0"/>
              </a:rPr>
              <a:t>üK</a:t>
            </a:r>
            <a:r>
              <a:rPr lang="de-CH" sz="3200">
                <a:cs typeface="Calibri Light" panose="020F0302020204030204" pitchFamily="34" charset="0"/>
              </a:rPr>
              <a:t>-Kurs wird ein Kompetenznachweis erstellt. Die Kompetenznachweise werden in Noten ausgedrückt und fliessen in die QV relevante Erfahrungsnote ein. Die </a:t>
            </a:r>
            <a:r>
              <a:rPr lang="de-CH" sz="3200" err="1">
                <a:cs typeface="Calibri Light" panose="020F0302020204030204" pitchFamily="34" charset="0"/>
              </a:rPr>
              <a:t>üK</a:t>
            </a:r>
            <a:r>
              <a:rPr lang="de-CH" sz="3200">
                <a:cs typeface="Calibri Light" panose="020F0302020204030204" pitchFamily="34" charset="0"/>
              </a:rPr>
              <a:t>-Kompetenznachweise dienen den Betrieben unverändert für die Bewertung der Lernenden und der Beurteilung mittels Standard-Bildungsbericht. </a:t>
            </a:r>
          </a:p>
          <a:p>
            <a:pPr marL="0" indent="0" defTabSz="2268000">
              <a:spcAft>
                <a:spcPts val="600"/>
              </a:spcAft>
              <a:buNone/>
            </a:pPr>
            <a:endParaRPr lang="de-CH" sz="3200">
              <a:cs typeface="Calibri Light" panose="020F0302020204030204" pitchFamily="34" charset="0"/>
            </a:endParaRPr>
          </a:p>
          <a:p>
            <a:pPr marL="571500" indent="-571500" defTabSz="2268000">
              <a:spcAft>
                <a:spcPts val="600"/>
              </a:spcAft>
              <a:buFont typeface="Arial" panose="020B0604020202020204" pitchFamily="34" charset="0"/>
              <a:buChar char="•"/>
            </a:pPr>
            <a:r>
              <a:rPr lang="de-CH" sz="3200">
                <a:cs typeface="Calibri Light" panose="020F0302020204030204" pitchFamily="34" charset="0"/>
              </a:rPr>
              <a:t>Arbeitssicherheitsausbildungen wie beispielsweise der Kurs </a:t>
            </a:r>
            <a:r>
              <a:rPr lang="de-CH" sz="3200" err="1">
                <a:cs typeface="Calibri Light" panose="020F0302020204030204" pitchFamily="34" charset="0"/>
              </a:rPr>
              <a:t>PSAgA</a:t>
            </a:r>
            <a:r>
              <a:rPr lang="de-CH" sz="3200">
                <a:cs typeface="Calibri Light" panose="020F0302020204030204" pitchFamily="34" charset="0"/>
              </a:rPr>
              <a:t> oder der Kurs Hubarbeitsbühne sind keine Bestandteile der </a:t>
            </a:r>
            <a:r>
              <a:rPr lang="de-CH" sz="3200" err="1">
                <a:cs typeface="Calibri Light" panose="020F0302020204030204" pitchFamily="34" charset="0"/>
              </a:rPr>
              <a:t>üK</a:t>
            </a:r>
            <a:r>
              <a:rPr lang="de-CH" sz="3200">
                <a:cs typeface="Calibri Light" panose="020F0302020204030204" pitchFamily="34" charset="0"/>
              </a:rPr>
              <a:t>-Ausbildungsinhalte.</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35</a:t>
            </a:fld>
            <a:endParaRPr lang="de-CH"/>
          </a:p>
        </p:txBody>
      </p:sp>
      <p:sp>
        <p:nvSpPr>
          <p:cNvPr id="2" name="Interaktive Schaltfläche: Zurückkehren 1">
            <a:hlinkClick r:id="rId2" action="ppaction://hlinksldjump" highlightClick="1"/>
            <a:extLst>
              <a:ext uri="{FF2B5EF4-FFF2-40B4-BE49-F238E27FC236}">
                <a16:creationId xmlns:a16="http://schemas.microsoft.com/office/drawing/2014/main" id="{106CC89C-B7D3-93DD-772A-292FD45DB154}"/>
              </a:ext>
            </a:extLst>
          </p:cNvPr>
          <p:cNvSpPr/>
          <p:nvPr/>
        </p:nvSpPr>
        <p:spPr>
          <a:xfrm>
            <a:off x="680594" y="8117160"/>
            <a:ext cx="715935" cy="820983"/>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9462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Ausbildungsprogramm Berufsfachschulen</a:t>
            </a:r>
            <a:br>
              <a:rPr lang="de-DE"/>
            </a:br>
            <a:r>
              <a:rPr lang="de-DE"/>
              <a:t>(Schullehrplan)</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36</a:t>
            </a:fld>
            <a:endParaRPr lang="de-CH"/>
          </a:p>
        </p:txBody>
      </p:sp>
    </p:spTree>
    <p:extLst>
      <p:ext uri="{BB962C8B-B14F-4D97-AF65-F5344CB8AC3E}">
        <p14:creationId xmlns:p14="http://schemas.microsoft.com/office/powerpoint/2010/main" val="1885919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Konzeption und Aufbau des Schullehrplans</a:t>
            </a:r>
            <a:endParaRPr lang="de-CH"/>
          </a:p>
        </p:txBody>
      </p:sp>
      <p:sp>
        <p:nvSpPr>
          <p:cNvPr id="3" name="Inhaltsplatzhalter 2"/>
          <p:cNvSpPr>
            <a:spLocks noGrp="1"/>
          </p:cNvSpPr>
          <p:nvPr>
            <p:ph idx="1"/>
          </p:nvPr>
        </p:nvSpPr>
        <p:spPr>
          <a:xfrm>
            <a:off x="693348" y="1642164"/>
            <a:ext cx="15408360" cy="7159092"/>
          </a:xfrm>
        </p:spPr>
        <p:txBody>
          <a:bodyPr/>
          <a:lstStyle/>
          <a:p>
            <a:pPr marL="571500" indent="-571500" defTabSz="2268000">
              <a:spcAft>
                <a:spcPts val="600"/>
              </a:spcAft>
              <a:buFont typeface="Arial" panose="020B0604020202020204" pitchFamily="34" charset="0"/>
              <a:buChar char="•"/>
            </a:pPr>
            <a:r>
              <a:rPr lang="de-CH" sz="3200">
                <a:effectLst/>
                <a:ea typeface="Times New Roman" panose="02020603050405020304" pitchFamily="18" charset="0"/>
                <a:cs typeface="Calibri Light" panose="020F0302020204030204" pitchFamily="34" charset="0"/>
              </a:rPr>
              <a:t>Für die Bildungsinhalte is</a:t>
            </a:r>
            <a:r>
              <a:rPr lang="de-CH" sz="3200">
                <a:ea typeface="Times New Roman" panose="02020603050405020304" pitchFamily="18" charset="0"/>
                <a:cs typeface="Calibri Light" panose="020F0302020204030204" pitchFamily="34" charset="0"/>
              </a:rPr>
              <a:t>t basierend auf dem Bildungsplan </a:t>
            </a:r>
            <a:r>
              <a:rPr lang="de-CH" sz="3200">
                <a:effectLst/>
                <a:ea typeface="Times New Roman" panose="02020603050405020304" pitchFamily="18" charset="0"/>
                <a:cs typeface="Calibri Light" panose="020F0302020204030204" pitchFamily="34" charset="0"/>
              </a:rPr>
              <a:t>ein </a:t>
            </a:r>
            <a:r>
              <a:rPr lang="de-CH" sz="3200">
                <a:ea typeface="Times New Roman" panose="02020603050405020304" pitchFamily="18" charset="0"/>
                <a:cs typeface="Calibri Light" panose="020F0302020204030204" pitchFamily="34" charset="0"/>
              </a:rPr>
              <a:t>Schull</a:t>
            </a:r>
            <a:r>
              <a:rPr lang="de-CH" sz="3200">
                <a:effectLst/>
                <a:ea typeface="Times New Roman" panose="02020603050405020304" pitchFamily="18" charset="0"/>
                <a:cs typeface="Calibri Light" panose="020F0302020204030204" pitchFamily="34" charset="0"/>
              </a:rPr>
              <a:t>ehrplan erarbeitet worden. Der Unterricht ist handlungskompetenzorientiert. Die </a:t>
            </a:r>
            <a:r>
              <a:rPr lang="de-CH" sz="3200">
                <a:ea typeface="Times New Roman" panose="02020603050405020304" pitchFamily="18" charset="0"/>
                <a:cs typeface="Calibri Light" panose="020F0302020204030204" pitchFamily="34" charset="0"/>
              </a:rPr>
              <a:t>Situationsdidaktik wird als berufspädagogisches Prinzip im Lehrplan verankert. In der Bildungsverordnung ist festgehalten, in welchem Lehrjahr die einzelnen Handlungskompetenzen in welchem Umfang unterrichtet werden. </a:t>
            </a:r>
            <a:r>
              <a:rPr lang="de-CH" sz="3200">
                <a:cs typeface="Calibri Light" panose="020F0302020204030204" pitchFamily="34" charset="0"/>
              </a:rPr>
              <a:t>Der Schullehrplan konkretisiert die Leistungsziele aus dem Bildungsplan.</a:t>
            </a:r>
          </a:p>
          <a:p>
            <a:pPr marL="0" indent="0" defTabSz="2268000">
              <a:spcAft>
                <a:spcPts val="600"/>
              </a:spcAft>
              <a:buNone/>
            </a:pPr>
            <a:endParaRPr lang="de-CH" sz="3200">
              <a:effectLst/>
              <a:ea typeface="Times New Roman" panose="02020603050405020304" pitchFamily="18" charset="0"/>
              <a:cs typeface="Calibri Light" panose="020F0302020204030204" pitchFamily="34" charset="0"/>
            </a:endParaRPr>
          </a:p>
          <a:p>
            <a:pPr marL="571500" indent="-571500" defTabSz="2268000">
              <a:spcAft>
                <a:spcPts val="600"/>
              </a:spcAft>
              <a:buFont typeface="Arial" panose="020B0604020202020204" pitchFamily="34" charset="0"/>
              <a:buChar char="•"/>
            </a:pPr>
            <a:r>
              <a:rPr lang="de-CH" sz="3200">
                <a:cs typeface="Calibri Light" panose="020F0302020204030204" pitchFamily="34" charset="0"/>
              </a:rPr>
              <a:t>Die Berufskenntnisse werden handlungskompetenzorientiert unterrichtet. Die Noten im Zeugnis werden nicht mehr nach einem Schulfach z.B. "Elektrotechnik" erteilt, sondern gemäss einem Handlungskompetenzbereich z.B. "Installieren von Gebäudetechnik".</a:t>
            </a:r>
          </a:p>
          <a:p>
            <a:pPr marL="0" indent="0" defTabSz="2268000">
              <a:spcAft>
                <a:spcPts val="600"/>
              </a:spcAft>
              <a:buNone/>
            </a:pPr>
            <a:endParaRPr lang="de-CH" sz="36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37</a:t>
            </a:fld>
            <a:endParaRPr lang="de-CH"/>
          </a:p>
        </p:txBody>
      </p:sp>
      <p:sp>
        <p:nvSpPr>
          <p:cNvPr id="7" name="Interaktive Schaltfläche: Nächste(r) oder Weiter 6">
            <a:hlinkClick r:id="" action="ppaction://hlinkshowjump?jump=nextslide" highlightClick="1"/>
            <a:extLst>
              <a:ext uri="{FF2B5EF4-FFF2-40B4-BE49-F238E27FC236}">
                <a16:creationId xmlns:a16="http://schemas.microsoft.com/office/drawing/2014/main" id="{2A66B5ED-C004-858E-0894-1396BB6F4B69}"/>
              </a:ext>
            </a:extLst>
          </p:cNvPr>
          <p:cNvSpPr/>
          <p:nvPr/>
        </p:nvSpPr>
        <p:spPr>
          <a:xfrm>
            <a:off x="15381628" y="8548076"/>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36666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Konzeption und Aufbau des Schullehrplans</a:t>
            </a:r>
            <a:endParaRPr lang="de-CH"/>
          </a:p>
        </p:txBody>
      </p:sp>
      <p:sp>
        <p:nvSpPr>
          <p:cNvPr id="3" name="Inhaltsplatzhalter 2"/>
          <p:cNvSpPr>
            <a:spLocks noGrp="1"/>
          </p:cNvSpPr>
          <p:nvPr>
            <p:ph idx="1"/>
          </p:nvPr>
        </p:nvSpPr>
        <p:spPr>
          <a:xfrm>
            <a:off x="693348" y="1642164"/>
            <a:ext cx="15408360" cy="7159092"/>
          </a:xfrm>
        </p:spPr>
        <p:txBody>
          <a:bodyPr/>
          <a:lstStyle/>
          <a:p>
            <a:pPr marL="571500" indent="-571500" defTabSz="2268000">
              <a:spcAft>
                <a:spcPts val="600"/>
              </a:spcAft>
              <a:buFont typeface="Arial" panose="020B0604020202020204" pitchFamily="34" charset="0"/>
              <a:buChar char="•"/>
            </a:pPr>
            <a:r>
              <a:rPr lang="de-CH" sz="3200">
                <a:ea typeface="Times New Roman" panose="02020603050405020304" pitchFamily="18" charset="0"/>
                <a:cs typeface="Calibri Light" panose="020F0302020204030204" pitchFamily="34" charset="0"/>
              </a:rPr>
              <a:t>Im Handlungskompetenzorientierten Unterricht bilden Wissen, Verstehen, Können, Erfahrung und Motivation eine Einheit. Ohne Wissen kein Können!</a:t>
            </a:r>
            <a:endParaRPr lang="de-CH" sz="3600">
              <a:solidFill>
                <a:srgbClr val="00B1E0"/>
              </a:solidFill>
              <a:hlinkClick r:id="rId2">
                <a:extLst>
                  <a:ext uri="{A12FA001-AC4F-418D-AE19-62706E023703}">
                    <ahyp:hlinkClr xmlns:ahyp="http://schemas.microsoft.com/office/drawing/2018/hyperlinkcolor" val="tx"/>
                  </a:ext>
                </a:extLst>
              </a:hlinkClick>
            </a:endParaRPr>
          </a:p>
          <a:p>
            <a:pPr marL="0" indent="0" defTabSz="2268000">
              <a:spcAft>
                <a:spcPts val="600"/>
              </a:spcAft>
              <a:buNone/>
            </a:pPr>
            <a:endParaRPr lang="de-CH" sz="3600">
              <a:solidFill>
                <a:srgbClr val="00B1E0"/>
              </a:solidFill>
              <a:hlinkClick r:id="rId2">
                <a:extLst>
                  <a:ext uri="{A12FA001-AC4F-418D-AE19-62706E023703}">
                    <ahyp:hlinkClr xmlns:ahyp="http://schemas.microsoft.com/office/drawing/2018/hyperlinkcolor" val="tx"/>
                  </a:ext>
                </a:extLst>
              </a:hlinkClick>
            </a:endParaRPr>
          </a:p>
          <a:p>
            <a:pPr marL="571500" indent="-571500" defTabSz="2268000">
              <a:spcAft>
                <a:spcPts val="600"/>
              </a:spcAft>
              <a:buFont typeface="Arial" panose="020B0604020202020204" pitchFamily="34" charset="0"/>
              <a:buChar char="•"/>
            </a:pPr>
            <a:r>
              <a:rPr lang="de-CH" sz="3200">
                <a:ea typeface="Times New Roman" panose="02020603050405020304" pitchFamily="18" charset="0"/>
                <a:cs typeface="Calibri Light" panose="020F0302020204030204" pitchFamily="34" charset="0"/>
              </a:rPr>
              <a:t>Bei der Situationsdidaktik interessieren diejenigen Situationen, die besonders bedeutsam sind und beispielhaft wichtige Handlungen im beruflichen Alltag widerspiegeln.</a:t>
            </a:r>
          </a:p>
          <a:p>
            <a:pPr marL="571500" indent="-571500" defTabSz="2268000">
              <a:spcAft>
                <a:spcPts val="600"/>
              </a:spcAft>
              <a:buFont typeface="Arial" panose="020B0604020202020204" pitchFamily="34" charset="0"/>
              <a:buChar char="•"/>
            </a:pPr>
            <a:r>
              <a:rPr lang="de-CH" sz="3200">
                <a:solidFill>
                  <a:srgbClr val="00B1E0"/>
                </a:solidFill>
                <a:hlinkClick r:id="rId2">
                  <a:extLst>
                    <a:ext uri="{A12FA001-AC4F-418D-AE19-62706E023703}">
                      <ahyp:hlinkClr xmlns:ahyp="http://schemas.microsoft.com/office/drawing/2018/hyperlinkcolor" val="tx"/>
                    </a:ext>
                  </a:extLst>
                </a:hlinkClick>
              </a:rPr>
              <a:t>Die Situationsdidaktik (</a:t>
            </a:r>
            <a:r>
              <a:rPr lang="de-CH" sz="3200" err="1">
                <a:solidFill>
                  <a:srgbClr val="00B1E0"/>
                </a:solidFill>
                <a:hlinkClick r:id="rId2">
                  <a:extLst>
                    <a:ext uri="{A12FA001-AC4F-418D-AE19-62706E023703}">
                      <ahyp:hlinkClr xmlns:ahyp="http://schemas.microsoft.com/office/drawing/2018/hyperlinkcolor" val="tx"/>
                    </a:ext>
                  </a:extLst>
                </a:hlinkClick>
              </a:rPr>
              <a:t>SiD</a:t>
            </a:r>
            <a:r>
              <a:rPr lang="de-CH" sz="3200">
                <a:solidFill>
                  <a:srgbClr val="00B1E0"/>
                </a:solidFill>
                <a:hlinkClick r:id="rId2">
                  <a:extLst>
                    <a:ext uri="{A12FA001-AC4F-418D-AE19-62706E023703}">
                      <ahyp:hlinkClr xmlns:ahyp="http://schemas.microsoft.com/office/drawing/2018/hyperlinkcolor" val="tx"/>
                    </a:ext>
                  </a:extLst>
                </a:hlinkClick>
              </a:rPr>
              <a:t>) auf den Punkt gebracht - YouTube</a:t>
            </a:r>
            <a:endParaRPr lang="de-CH" sz="3200"/>
          </a:p>
          <a:p>
            <a:pPr marL="0" indent="0" defTabSz="2268000">
              <a:spcAft>
                <a:spcPts val="600"/>
              </a:spcAft>
              <a:buNone/>
            </a:pPr>
            <a:endParaRPr lang="de-CH" sz="36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38</a:t>
            </a:fld>
            <a:endParaRPr lang="de-CH"/>
          </a:p>
        </p:txBody>
      </p:sp>
      <p:sp>
        <p:nvSpPr>
          <p:cNvPr id="5" name="Interaktive Schaltfläche: Zurückkehren 4">
            <a:hlinkClick r:id="rId3" action="ppaction://hlinksldjump" highlightClick="1"/>
            <a:extLst>
              <a:ext uri="{FF2B5EF4-FFF2-40B4-BE49-F238E27FC236}">
                <a16:creationId xmlns:a16="http://schemas.microsoft.com/office/drawing/2014/main" id="{52D1D3F3-0F07-3728-6605-78B40C67D4B8}"/>
              </a:ext>
            </a:extLst>
          </p:cNvPr>
          <p:cNvSpPr/>
          <p:nvPr/>
        </p:nvSpPr>
        <p:spPr>
          <a:xfrm>
            <a:off x="1251000" y="8313042"/>
            <a:ext cx="718728" cy="684786"/>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63279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Fachliche Anforderungen an Berufsbildner: innen</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39</a:t>
            </a:fld>
            <a:endParaRPr lang="de-CH"/>
          </a:p>
        </p:txBody>
      </p:sp>
    </p:spTree>
    <p:extLst>
      <p:ext uri="{BB962C8B-B14F-4D97-AF65-F5344CB8AC3E}">
        <p14:creationId xmlns:p14="http://schemas.microsoft.com/office/powerpoint/2010/main" val="6389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0594" y="1384709"/>
            <a:ext cx="15408360" cy="6984181"/>
          </a:xfrm>
        </p:spPr>
        <p:txBody>
          <a:bodyPr/>
          <a:lstStyle/>
          <a:p>
            <a:pPr marL="571500" indent="-571500">
              <a:buFont typeface="Arial" panose="020B0604020202020204" pitchFamily="34" charset="0"/>
              <a:buChar char="•"/>
            </a:pPr>
            <a:r>
              <a:rPr lang="de-DE" dirty="0"/>
              <a:t>Nachfolgend werden die wichtigsten Veränderungen und Neuerungen für die Elektroberufe vorgestellt, die sich aus der Totalrevision ergeben. Damit sind alle Beteiligten für den Ausbildungsstart im Sommer 2026 vorbereitet und können die Lernenden nach der neuen BiVo2026 ausbilden. </a:t>
            </a:r>
          </a:p>
          <a:p>
            <a:pPr marL="571500" indent="-571500">
              <a:buFont typeface="Arial" panose="020B0604020202020204" pitchFamily="34" charset="0"/>
              <a:buChar char="•"/>
            </a:pPr>
            <a:endParaRPr lang="de-DE" dirty="0"/>
          </a:p>
          <a:p>
            <a:pPr marL="571500" indent="-571500">
              <a:buFont typeface="Arial" panose="020B0604020202020204" pitchFamily="34" charset="0"/>
              <a:buChar char="•"/>
            </a:pPr>
            <a:r>
              <a:rPr lang="de-DE" dirty="0" err="1"/>
              <a:t>EIT.swiss</a:t>
            </a:r>
            <a:r>
              <a:rPr lang="de-DE" dirty="0"/>
              <a:t> freut sich darauf, diesen Weg zur Modernisierung der beruflichen Grundbildung für die Elektroberufe mit ihnen gemeinsam zu gehen!</a:t>
            </a:r>
          </a:p>
          <a:p>
            <a:pPr marL="571500" indent="-571500">
              <a:buFont typeface="Arial" panose="020B0604020202020204" pitchFamily="34" charset="0"/>
              <a:buChar char="•"/>
            </a:pPr>
            <a:endParaRPr lang="de-CH" dirty="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4</a:t>
            </a:fld>
            <a:endParaRPr lang="de-CH"/>
          </a:p>
        </p:txBody>
      </p:sp>
    </p:spTree>
    <p:extLst>
      <p:ext uri="{BB962C8B-B14F-4D97-AF65-F5344CB8AC3E}">
        <p14:creationId xmlns:p14="http://schemas.microsoft.com/office/powerpoint/2010/main" val="3863990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Fachliche Anforderungen an Berufsbildner: innen</a:t>
            </a:r>
            <a:endParaRPr lang="de-CH"/>
          </a:p>
        </p:txBody>
      </p:sp>
      <p:sp>
        <p:nvSpPr>
          <p:cNvPr id="3" name="Inhaltsplatzhalter 2"/>
          <p:cNvSpPr>
            <a:spLocks noGrp="1"/>
          </p:cNvSpPr>
          <p:nvPr>
            <p:ph idx="1"/>
          </p:nvPr>
        </p:nvSpPr>
        <p:spPr>
          <a:xfrm>
            <a:off x="677801" y="1492424"/>
            <a:ext cx="15408360" cy="6228712"/>
          </a:xfrm>
        </p:spPr>
        <p:txBody>
          <a:bodyPr/>
          <a:lstStyle/>
          <a:p>
            <a:pPr marL="571500" indent="-571500" defTabSz="2268000">
              <a:spcAft>
                <a:spcPts val="600"/>
              </a:spcAft>
              <a:buFont typeface="Arial" panose="020B0604020202020204" pitchFamily="34" charset="0"/>
              <a:buChar char="•"/>
            </a:pPr>
            <a:r>
              <a:rPr lang="de-CH" sz="3200">
                <a:cs typeface="Calibri Light" panose="020F0302020204030204" pitchFamily="34" charset="0"/>
              </a:rPr>
              <a:t>Die Verbindung der Mindestanforderungen an Berufsbildnerinnen und Berufsbildner mit der Niederspannungs-Installationsverordnung (NIV) bleibt in den neuen Bildungsverordnungen unverändert bestehen. Für die Elektroberufe sind die personellen Anforderungen an Berufsbildnerinnen und Berufsbildner mit den betrieblichen Voraussetzungen verknüpft.</a:t>
            </a:r>
          </a:p>
          <a:p>
            <a:pPr marL="0" indent="0" defTabSz="2268000">
              <a:spcAft>
                <a:spcPts val="600"/>
              </a:spcAft>
              <a:buNone/>
            </a:pP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40</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B4A5BA9F-D661-7E9E-362F-3F5DA7C73D52}"/>
              </a:ext>
            </a:extLst>
          </p:cNvPr>
          <p:cNvSpPr/>
          <p:nvPr/>
        </p:nvSpPr>
        <p:spPr>
          <a:xfrm>
            <a:off x="1251000" y="8313042"/>
            <a:ext cx="718728" cy="684786"/>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6185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Standortbestimmung</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41</a:t>
            </a:fld>
            <a:endParaRPr lang="de-CH"/>
          </a:p>
        </p:txBody>
      </p:sp>
    </p:spTree>
    <p:extLst>
      <p:ext uri="{BB962C8B-B14F-4D97-AF65-F5344CB8AC3E}">
        <p14:creationId xmlns:p14="http://schemas.microsoft.com/office/powerpoint/2010/main" val="3549864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Standortbestimmung</a:t>
            </a:r>
            <a:endParaRPr lang="de-CH"/>
          </a:p>
        </p:txBody>
      </p:sp>
      <p:sp>
        <p:nvSpPr>
          <p:cNvPr id="3" name="Inhaltsplatzhalter 2"/>
          <p:cNvSpPr>
            <a:spLocks noGrp="1"/>
          </p:cNvSpPr>
          <p:nvPr>
            <p:ph idx="1"/>
          </p:nvPr>
        </p:nvSpPr>
        <p:spPr>
          <a:xfrm>
            <a:off x="677801" y="1123862"/>
            <a:ext cx="15408360" cy="8070537"/>
          </a:xfrm>
        </p:spPr>
        <p:txBody>
          <a:bodyPr/>
          <a:lstStyle/>
          <a:p>
            <a:pPr marL="571500" indent="-571500" defTabSz="2268000">
              <a:spcAft>
                <a:spcPts val="600"/>
              </a:spcAft>
              <a:buFont typeface="Arial" panose="020B0604020202020204" pitchFamily="34" charset="0"/>
              <a:buChar char="•"/>
              <a:tabLst>
                <a:tab pos="252095" algn="l"/>
              </a:tabLst>
            </a:pPr>
            <a:r>
              <a:rPr lang="de-CH" sz="2800">
                <a:cs typeface="Calibri Light" panose="020F0302020204030204" pitchFamily="34" charset="0"/>
              </a:rPr>
              <a:t>Die Standortbestimmung wird für den Beruf Elektroplaner: in EFZ neu eingeführt und im Bildungsplan verankert. Mit der Standortbestimmung können frühzeitig Massnahmen bei ungenügenden Leistungen der Lernenden ergriffen werden. Beispielsweise wird dadurch die Möglichkeit für Anschlusslösungen verstärkt und unterstützt. Die Standortbestimmung erfolgt im zweiten Semester. Bei ungenügenden Leistungen in der Berufsfachschule (Berufskunde und allgemeinbildender Unterricht) erfolgt zwingend eine schriftliche Mitteilung durch die Berufsfachschule an die Vertragspartner sowie die kantonale Behörde. Nach Eingang der Mitteilung veranlasst die Berufsbildner: in die notwendigen Massnahmen. Die Vertragsparteien halten getroffene Entscheide und Massnahmen schriftlich fest. Die Wirkung der Massnahmen ist nach der gesetzten Frist durch die Berufsbildnerin oder den Berufsbildner zu überprüfen und im Bildungsbericht festzuhalten. Im Betrieb erfolgt die Standortbestimmung durch die Berufsbildner: innen, sobald die einzelnen Noten des ersten Semesters der Berufsfachschule und des ersten überbetrieblichen Kurses bekannt sind. Bei ungenügenden Noten entscheiden die Berufsbildner: innen über das weitere Vorgehen. </a:t>
            </a:r>
          </a:p>
          <a:p>
            <a:pPr marL="0" indent="0" defTabSz="2268000">
              <a:spcAft>
                <a:spcPts val="600"/>
              </a:spcAft>
              <a:buNone/>
            </a:pP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err="1"/>
              <a:t>IAK_Totalrevision</a:t>
            </a:r>
            <a:r>
              <a:rPr lang="de-DE"/>
              <a:t>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42</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602620E2-F66F-0C45-5C31-20EAF767A7CD}"/>
              </a:ext>
            </a:extLst>
          </p:cNvPr>
          <p:cNvSpPr/>
          <p:nvPr/>
        </p:nvSpPr>
        <p:spPr>
          <a:xfrm>
            <a:off x="355835" y="8509614"/>
            <a:ext cx="718728" cy="684786"/>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4796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Durchlässigkeit der Berufe</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43</a:t>
            </a:fld>
            <a:endParaRPr lang="de-CH"/>
          </a:p>
        </p:txBody>
      </p:sp>
    </p:spTree>
    <p:extLst>
      <p:ext uri="{BB962C8B-B14F-4D97-AF65-F5344CB8AC3E}">
        <p14:creationId xmlns:p14="http://schemas.microsoft.com/office/powerpoint/2010/main" val="378311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Durchlässigkeit der Berufe</a:t>
            </a:r>
            <a:endParaRPr lang="de-CH"/>
          </a:p>
        </p:txBody>
      </p:sp>
      <p:sp>
        <p:nvSpPr>
          <p:cNvPr id="3" name="Inhaltsplatzhalter 2"/>
          <p:cNvSpPr>
            <a:spLocks noGrp="1"/>
          </p:cNvSpPr>
          <p:nvPr>
            <p:ph idx="1"/>
          </p:nvPr>
        </p:nvSpPr>
        <p:spPr>
          <a:xfrm>
            <a:off x="677801" y="1694100"/>
            <a:ext cx="15408360" cy="6963140"/>
          </a:xfrm>
        </p:spPr>
        <p:txBody>
          <a:bodyPr/>
          <a:lstStyle/>
          <a:p>
            <a:pPr marL="571500" indent="-571500" defTabSz="2268000">
              <a:spcAft>
                <a:spcPts val="600"/>
              </a:spcAft>
              <a:buFont typeface="Arial" panose="020B0604020202020204" pitchFamily="34" charset="0"/>
              <a:buChar char="•"/>
            </a:pPr>
            <a:r>
              <a:rPr lang="de-CH" sz="3200">
                <a:cs typeface="Calibri Light" panose="020F0302020204030204" pitchFamily="34" charset="0"/>
              </a:rPr>
              <a:t>Die Durchlässigkeit der Berufe ist überarbeitet und im Bildungsplan Anhang 1 festgehalten.</a:t>
            </a:r>
          </a:p>
          <a:p>
            <a:pPr marL="571500" indent="-571500" defTabSz="2268000">
              <a:spcAft>
                <a:spcPts val="600"/>
              </a:spcAft>
              <a:buFont typeface="Arial" panose="020B0604020202020204" pitchFamily="34" charset="0"/>
              <a:buChar char="•"/>
            </a:pPr>
            <a:endParaRPr lang="de-CH" sz="3600">
              <a:cs typeface="Calibri Light" panose="020F0302020204030204" pitchFamily="34" charset="0"/>
            </a:endParaRPr>
          </a:p>
          <a:p>
            <a:pPr marL="0" indent="0" defTabSz="2268000">
              <a:spcAft>
                <a:spcPts val="600"/>
              </a:spcAft>
              <a:buNone/>
            </a:pP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44</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6B93AA3E-38BF-09FA-D4EF-7091EB51C05D}"/>
              </a:ext>
            </a:extLst>
          </p:cNvPr>
          <p:cNvSpPr/>
          <p:nvPr/>
        </p:nvSpPr>
        <p:spPr>
          <a:xfrm>
            <a:off x="1252514" y="8314847"/>
            <a:ext cx="718728" cy="684786"/>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806201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Lernortkooperation (LOK)</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45</a:t>
            </a:fld>
            <a:endParaRPr lang="de-CH"/>
          </a:p>
        </p:txBody>
      </p:sp>
    </p:spTree>
    <p:extLst>
      <p:ext uri="{BB962C8B-B14F-4D97-AF65-F5344CB8AC3E}">
        <p14:creationId xmlns:p14="http://schemas.microsoft.com/office/powerpoint/2010/main" val="1564037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Lernortkooperationstabelle (LOK)</a:t>
            </a:r>
            <a:endParaRPr lang="de-CH"/>
          </a:p>
        </p:txBody>
      </p:sp>
      <p:sp>
        <p:nvSpPr>
          <p:cNvPr id="3" name="Inhaltsplatzhalter 2"/>
          <p:cNvSpPr>
            <a:spLocks noGrp="1"/>
          </p:cNvSpPr>
          <p:nvPr>
            <p:ph idx="1"/>
          </p:nvPr>
        </p:nvSpPr>
        <p:spPr>
          <a:xfrm>
            <a:off x="677801" y="1694100"/>
            <a:ext cx="15408360" cy="6783140"/>
          </a:xfrm>
        </p:spPr>
        <p:txBody>
          <a:bodyPr/>
          <a:lstStyle/>
          <a:p>
            <a:pPr marL="571500" indent="-571500" defTabSz="2268000">
              <a:spcAft>
                <a:spcPts val="600"/>
              </a:spcAft>
              <a:buFont typeface="Arial" panose="020B0604020202020204" pitchFamily="34" charset="0"/>
              <a:buChar char="•"/>
            </a:pPr>
            <a:r>
              <a:rPr lang="de-CH" sz="3200">
                <a:cs typeface="Calibri Light" panose="020F0302020204030204" pitchFamily="34" charset="0"/>
              </a:rPr>
              <a:t>Für die Umsetzung ist eine Lernortkooperationstabelle (LOK) erarbeitet worden. Die LOK ist ein Instrument zur Förderung der Lernortkoordination und -kooperation. Darin ist abgebildet, wann welche Handlungskompetenz an welchem Lernort idealerweise, ausgebildet werden soll.</a:t>
            </a:r>
          </a:p>
          <a:p>
            <a:pPr marL="0" indent="0" defTabSz="2268000">
              <a:spcAft>
                <a:spcPts val="600"/>
              </a:spcAft>
              <a:buNone/>
            </a:pP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46</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F42B69CF-BBC9-23E6-3C31-BE45EB4639B4}"/>
              </a:ext>
            </a:extLst>
          </p:cNvPr>
          <p:cNvSpPr/>
          <p:nvPr/>
        </p:nvSpPr>
        <p:spPr>
          <a:xfrm>
            <a:off x="1252514" y="8314847"/>
            <a:ext cx="718728" cy="684786"/>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98181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Elektroplaner: in EFZ</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47</a:t>
            </a:fld>
            <a:endParaRPr lang="de-CH"/>
          </a:p>
        </p:txBody>
      </p:sp>
    </p:spTree>
    <p:extLst>
      <p:ext uri="{BB962C8B-B14F-4D97-AF65-F5344CB8AC3E}">
        <p14:creationId xmlns:p14="http://schemas.microsoft.com/office/powerpoint/2010/main" val="3225228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Elektroplaner: in EFZ</a:t>
            </a:r>
            <a:endParaRPr lang="de-CH"/>
          </a:p>
        </p:txBody>
      </p:sp>
      <p:sp>
        <p:nvSpPr>
          <p:cNvPr id="4" name="Fußzeilenplatzhalter 3"/>
          <p:cNvSpPr>
            <a:spLocks noGrp="1"/>
          </p:cNvSpPr>
          <p:nvPr>
            <p:ph type="ftr" sz="quarter" idx="10"/>
          </p:nvPr>
        </p:nvSpPr>
        <p:spPr/>
        <p:txBody>
          <a:bodyPr/>
          <a:lstStyle/>
          <a:p>
            <a:r>
              <a:rPr lang="de-DE"/>
              <a:t>IAK_Totalrevision Elektroberufe BiVo2026</a:t>
            </a:r>
            <a:endParaRPr lang="de-CH"/>
          </a:p>
        </p:txBody>
      </p:sp>
      <p:sp>
        <p:nvSpPr>
          <p:cNvPr id="5" name="Foliennummernplatzhalter 4"/>
          <p:cNvSpPr>
            <a:spLocks noGrp="1"/>
          </p:cNvSpPr>
          <p:nvPr>
            <p:ph type="sldNum" sz="quarter" idx="11"/>
          </p:nvPr>
        </p:nvSpPr>
        <p:spPr/>
        <p:txBody>
          <a:bodyPr/>
          <a:lstStyle/>
          <a:p>
            <a:fld id="{0EC2CC93-C297-4455-9CFD-8E77B0FD1176}" type="slidenum">
              <a:rPr lang="de-CH" smtClean="0"/>
              <a:pPr/>
              <a:t>48</a:t>
            </a:fld>
            <a:endParaRPr lang="de-CH"/>
          </a:p>
        </p:txBody>
      </p:sp>
      <p:grpSp>
        <p:nvGrpSpPr>
          <p:cNvPr id="12" name="Gruppieren 11">
            <a:extLst>
              <a:ext uri="{FF2B5EF4-FFF2-40B4-BE49-F238E27FC236}">
                <a16:creationId xmlns:a16="http://schemas.microsoft.com/office/drawing/2014/main" id="{10FEDC79-A9A1-1316-3792-5A75CEA9ABB9}"/>
              </a:ext>
            </a:extLst>
          </p:cNvPr>
          <p:cNvGrpSpPr/>
          <p:nvPr/>
        </p:nvGrpSpPr>
        <p:grpSpPr>
          <a:xfrm>
            <a:off x="677801" y="3076800"/>
            <a:ext cx="15840433" cy="3600000"/>
            <a:chOff x="677801" y="2932584"/>
            <a:chExt cx="15840433" cy="3600000"/>
          </a:xfrm>
        </p:grpSpPr>
        <p:sp>
          <p:nvSpPr>
            <p:cNvPr id="3" name="Rechteck: abgerundete Ecken 2">
              <a:extLst>
                <a:ext uri="{FF2B5EF4-FFF2-40B4-BE49-F238E27FC236}">
                  <a16:creationId xmlns:a16="http://schemas.microsoft.com/office/drawing/2014/main" id="{D5896004-DE7F-C8CB-87AC-8498EA21CAF2}"/>
                </a:ext>
              </a:extLst>
            </p:cNvPr>
            <p:cNvSpPr/>
            <p:nvPr/>
          </p:nvSpPr>
          <p:spPr>
            <a:xfrm>
              <a:off x="677801"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4</a:t>
              </a:r>
            </a:p>
            <a:p>
              <a:pPr algn="ctr"/>
              <a:r>
                <a:rPr lang="de-DE" sz="2400" b="1"/>
                <a:t>Jahre</a:t>
              </a:r>
            </a:p>
            <a:p>
              <a:pPr algn="ctr"/>
              <a:endParaRPr lang="de-DE" sz="2400" b="1"/>
            </a:p>
            <a:p>
              <a:pPr algn="ctr"/>
              <a:endParaRPr lang="de-DE" sz="2400" b="1"/>
            </a:p>
            <a:p>
              <a:pPr algn="ctr"/>
              <a:endParaRPr lang="de-CH" sz="2400" b="1"/>
            </a:p>
          </p:txBody>
        </p:sp>
        <p:sp>
          <p:nvSpPr>
            <p:cNvPr id="7" name="Rechteck: abgerundete Ecken 6">
              <a:extLst>
                <a:ext uri="{FF2B5EF4-FFF2-40B4-BE49-F238E27FC236}">
                  <a16:creationId xmlns:a16="http://schemas.microsoft.com/office/drawing/2014/main" id="{0BBFDBF7-4658-62CC-C141-A1130CAAF8E4}"/>
                </a:ext>
              </a:extLst>
            </p:cNvPr>
            <p:cNvSpPr/>
            <p:nvPr/>
          </p:nvSpPr>
          <p:spPr>
            <a:xfrm>
              <a:off x="13638234"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4000" b="1"/>
                <a:t>BMS</a:t>
              </a:r>
              <a:br>
                <a:rPr lang="de-DE" sz="4000" b="1"/>
              </a:br>
              <a:r>
                <a:rPr lang="de-DE" sz="4000" b="1"/>
                <a:t>möglich</a:t>
              </a:r>
            </a:p>
            <a:p>
              <a:pPr algn="ctr"/>
              <a:endParaRPr lang="de-DE" sz="4000" b="1"/>
            </a:p>
            <a:p>
              <a:pPr algn="ctr"/>
              <a:endParaRPr lang="de-DE" sz="4000" b="1"/>
            </a:p>
          </p:txBody>
        </p:sp>
        <p:sp>
          <p:nvSpPr>
            <p:cNvPr id="8" name="Rechteck: abgerundete Ecken 7">
              <a:extLst>
                <a:ext uri="{FF2B5EF4-FFF2-40B4-BE49-F238E27FC236}">
                  <a16:creationId xmlns:a16="http://schemas.microsoft.com/office/drawing/2014/main" id="{2B456998-CDE7-0268-BBE9-B6A430DE9203}"/>
                </a:ext>
              </a:extLst>
            </p:cNvPr>
            <p:cNvSpPr/>
            <p:nvPr/>
          </p:nvSpPr>
          <p:spPr>
            <a:xfrm>
              <a:off x="10398125"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4000" b="1"/>
                <a:t>Mindestens</a:t>
              </a:r>
            </a:p>
            <a:p>
              <a:pPr algn="ctr"/>
              <a:r>
                <a:rPr lang="de-DE" sz="4000" b="1"/>
                <a:t>6 Monate</a:t>
              </a:r>
            </a:p>
            <a:p>
              <a:pPr algn="ctr"/>
              <a:r>
                <a:rPr lang="de-DE" sz="4000" b="1"/>
                <a:t>Praktikum</a:t>
              </a:r>
            </a:p>
            <a:p>
              <a:pPr algn="ctr"/>
              <a:endParaRPr lang="de-DE" sz="4000" b="1"/>
            </a:p>
          </p:txBody>
        </p:sp>
        <p:sp>
          <p:nvSpPr>
            <p:cNvPr id="10" name="Rechteck: abgerundete Ecken 9">
              <a:extLst>
                <a:ext uri="{FF2B5EF4-FFF2-40B4-BE49-F238E27FC236}">
                  <a16:creationId xmlns:a16="http://schemas.microsoft.com/office/drawing/2014/main" id="{36523EA1-BD7C-0FFC-B1EC-B9B6E4D6368C}"/>
                </a:ext>
              </a:extLst>
            </p:cNvPr>
            <p:cNvSpPr/>
            <p:nvPr/>
          </p:nvSpPr>
          <p:spPr>
            <a:xfrm>
              <a:off x="3917909"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1-2</a:t>
              </a:r>
            </a:p>
            <a:p>
              <a:pPr algn="ctr"/>
              <a:r>
                <a:rPr lang="de-DE" sz="2400" b="1"/>
                <a:t>Tage Berufsschule pro Woche</a:t>
              </a:r>
            </a:p>
            <a:p>
              <a:pPr algn="ctr"/>
              <a:endParaRPr lang="de-DE" sz="2400" b="1"/>
            </a:p>
            <a:p>
              <a:pPr algn="ctr"/>
              <a:endParaRPr lang="de-DE" sz="2400" b="1"/>
            </a:p>
          </p:txBody>
        </p:sp>
        <p:sp>
          <p:nvSpPr>
            <p:cNvPr id="11" name="Rechteck: abgerundete Ecken 10">
              <a:extLst>
                <a:ext uri="{FF2B5EF4-FFF2-40B4-BE49-F238E27FC236}">
                  <a16:creationId xmlns:a16="http://schemas.microsoft.com/office/drawing/2014/main" id="{75471962-2CDF-BDDC-21D2-BC76436E937D}"/>
                </a:ext>
              </a:extLst>
            </p:cNvPr>
            <p:cNvSpPr/>
            <p:nvPr/>
          </p:nvSpPr>
          <p:spPr>
            <a:xfrm>
              <a:off x="7158017"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3</a:t>
              </a:r>
            </a:p>
            <a:p>
              <a:pPr algn="ctr"/>
              <a:r>
                <a:rPr lang="de-DE" sz="2400" b="1"/>
                <a:t>Überbetriebliche Kurse</a:t>
              </a:r>
            </a:p>
            <a:p>
              <a:pPr algn="ctr"/>
              <a:endParaRPr lang="de-DE" sz="2400" b="1"/>
            </a:p>
            <a:p>
              <a:pPr algn="ctr"/>
              <a:r>
                <a:rPr lang="de-DE" sz="3200" b="1"/>
                <a:t>36 </a:t>
              </a:r>
              <a:r>
                <a:rPr lang="de-DE" sz="3200" b="1" err="1"/>
                <a:t>üK</a:t>
              </a:r>
              <a:r>
                <a:rPr lang="de-DE" sz="3200" b="1"/>
                <a:t>-Tage</a:t>
              </a:r>
            </a:p>
          </p:txBody>
        </p:sp>
      </p:grpSp>
    </p:spTree>
    <p:extLst>
      <p:ext uri="{BB962C8B-B14F-4D97-AF65-F5344CB8AC3E}">
        <p14:creationId xmlns:p14="http://schemas.microsoft.com/office/powerpoint/2010/main" val="1300010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Berufsbild und Bildungsinhalte</a:t>
            </a:r>
          </a:p>
        </p:txBody>
      </p:sp>
      <p:sp>
        <p:nvSpPr>
          <p:cNvPr id="3" name="Inhaltsplatzhalter 2"/>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pPr>
            <a:r>
              <a:rPr lang="de-CH" sz="3200"/>
              <a:t>Die Inhalte im Bildungsplan und das Berufsbild wurden von Grund auf neu erarbeitet. </a:t>
            </a:r>
          </a:p>
          <a:p>
            <a:pPr marL="0" indent="0">
              <a:spcAft>
                <a:spcPts val="600"/>
              </a:spcAft>
              <a:buNone/>
            </a:pPr>
            <a:endParaRPr lang="de-CH" sz="3200"/>
          </a:p>
          <a:p>
            <a:pPr marL="571500" indent="-571500">
              <a:spcAft>
                <a:spcPts val="600"/>
              </a:spcAft>
              <a:buFont typeface="Arial" panose="020B0604020202020204" pitchFamily="34" charset="0"/>
              <a:buChar char="•"/>
            </a:pPr>
            <a:r>
              <a:rPr lang="de-CH" sz="3200"/>
              <a:t>Die gestiegenen Anforderungen bezüglich der Planung von Elektroinstallationen für die Gebäudetechnik, beispielsweise die wachsende Installationsdichte und Technologisierung, die Berücksichtigung erneuerbarer Energien sowie die Optimierung der stromverbrauchenden Bereiche widerspiegeln sich in den Bildungsinhalten.</a:t>
            </a:r>
          </a:p>
          <a:p>
            <a:pPr marL="0" indent="0">
              <a:spcAft>
                <a:spcPts val="600"/>
              </a:spcAft>
              <a:buNone/>
            </a:pPr>
            <a:endParaRPr lang="de-CH" sz="3200"/>
          </a:p>
          <a:p>
            <a:pPr marL="571500" indent="-571500">
              <a:spcAft>
                <a:spcPts val="600"/>
              </a:spcAft>
              <a:buFont typeface="Arial" panose="020B0604020202020204" pitchFamily="34" charset="0"/>
              <a:buChar char="•"/>
            </a:pPr>
            <a:r>
              <a:rPr lang="de-CH" sz="3200"/>
              <a:t>Elektroplanerinnen und Elektroplaner sind Fachkräfte für die Umsetzung der Energiewende und der Energieeffizienz. Sie planen elektrische Installationen und Anlagen in allen Bereichen des Hoch- und Tiefbaus.</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49</a:t>
            </a:fld>
            <a:endParaRPr lang="de-CH"/>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9CA46A87-FE33-6317-4BE9-BF8253116EB3}"/>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2101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33474-E4B4-D4C5-94ED-68F2DCB2F5E2}"/>
              </a:ext>
            </a:extLst>
          </p:cNvPr>
          <p:cNvSpPr>
            <a:spLocks noGrp="1"/>
          </p:cNvSpPr>
          <p:nvPr>
            <p:ph type="title"/>
          </p:nvPr>
        </p:nvSpPr>
        <p:spPr/>
        <p:txBody>
          <a:bodyPr/>
          <a:lstStyle/>
          <a:p>
            <a:pPr marL="0" indent="0">
              <a:buNone/>
            </a:pPr>
            <a:r>
              <a:rPr lang="de-DE" dirty="0"/>
              <a:t>Fachkräfte für die Elektrobranche</a:t>
            </a:r>
            <a:endParaRPr lang="de-CH" dirty="0"/>
          </a:p>
        </p:txBody>
      </p:sp>
      <p:sp>
        <p:nvSpPr>
          <p:cNvPr id="3" name="Inhaltsplatzhalter 2">
            <a:extLst>
              <a:ext uri="{FF2B5EF4-FFF2-40B4-BE49-F238E27FC236}">
                <a16:creationId xmlns:a16="http://schemas.microsoft.com/office/drawing/2014/main" id="{9679B8CB-AAD3-4CCC-2757-A247438F59E4}"/>
              </a:ext>
            </a:extLst>
          </p:cNvPr>
          <p:cNvSpPr>
            <a:spLocks noGrp="1"/>
          </p:cNvSpPr>
          <p:nvPr>
            <p:ph idx="1"/>
          </p:nvPr>
        </p:nvSpPr>
        <p:spPr>
          <a:xfrm>
            <a:off x="677801" y="1496417"/>
            <a:ext cx="10255974" cy="3236368"/>
          </a:xfrm>
        </p:spPr>
        <p:txBody>
          <a:bodyPr/>
          <a:lstStyle/>
          <a:p>
            <a:pPr marL="571500" indent="-571500">
              <a:buFont typeface="Arial" panose="020B0604020202020204" pitchFamily="34" charset="0"/>
              <a:buChar char="•"/>
            </a:pPr>
            <a:r>
              <a:rPr lang="de-CH" dirty="0">
                <a:hlinkClick r:id="rId2" action="ppaction://hlinksldjump"/>
              </a:rPr>
              <a:t>«Eine moderne Berufsbildung, die diesen Namen verdient, hat Entwicklung und Wandel vorausschauend zu erkennen. Nur so kann sie die neuen Aufgaben rechtzeitig bewältigen, die sich ihr laufend stellen» </a:t>
            </a:r>
            <a:r>
              <a:rPr lang="de-CH" i="1" dirty="0">
                <a:hlinkClick r:id="rId2" action="ppaction://hlinksldjump"/>
              </a:rPr>
              <a:t>Kurt Furgler, 1986</a:t>
            </a:r>
            <a:endParaRPr lang="de-CH" i="1" dirty="0">
              <a:hlinkClick r:id="rId3" action="ppaction://hlinksldjump"/>
            </a:endParaRPr>
          </a:p>
          <a:p>
            <a:endParaRPr lang="de-CH" dirty="0">
              <a:hlinkClick r:id="rId3" action="ppaction://hlinksldjump"/>
            </a:endParaRPr>
          </a:p>
        </p:txBody>
      </p:sp>
      <p:sp>
        <p:nvSpPr>
          <p:cNvPr id="4" name="Fußzeilenplatzhalter 3">
            <a:extLst>
              <a:ext uri="{FF2B5EF4-FFF2-40B4-BE49-F238E27FC236}">
                <a16:creationId xmlns:a16="http://schemas.microsoft.com/office/drawing/2014/main" id="{2B97A347-4489-A021-5607-A822658288F3}"/>
              </a:ext>
            </a:extLst>
          </p:cNvPr>
          <p:cNvSpPr>
            <a:spLocks noGrp="1"/>
          </p:cNvSpPr>
          <p:nvPr>
            <p:ph type="ftr" sz="quarter" idx="10"/>
          </p:nvPr>
        </p:nvSpPr>
        <p:spPr/>
        <p:txBody>
          <a:bodyPr/>
          <a:lstStyle/>
          <a:p>
            <a:r>
              <a:rPr lang="de-DE"/>
              <a:t>IAK_Totalrevision Elektroberufe BiVo2026</a:t>
            </a:r>
            <a:endParaRPr lang="de-CH"/>
          </a:p>
        </p:txBody>
      </p:sp>
      <p:sp>
        <p:nvSpPr>
          <p:cNvPr id="5" name="Foliennummernplatzhalter 4">
            <a:extLst>
              <a:ext uri="{FF2B5EF4-FFF2-40B4-BE49-F238E27FC236}">
                <a16:creationId xmlns:a16="http://schemas.microsoft.com/office/drawing/2014/main" id="{DB4E6A71-3102-B656-E4C2-DD03D3B73A1E}"/>
              </a:ext>
            </a:extLst>
          </p:cNvPr>
          <p:cNvSpPr>
            <a:spLocks noGrp="1"/>
          </p:cNvSpPr>
          <p:nvPr>
            <p:ph type="sldNum" sz="quarter" idx="11"/>
          </p:nvPr>
        </p:nvSpPr>
        <p:spPr/>
        <p:txBody>
          <a:bodyPr/>
          <a:lstStyle/>
          <a:p>
            <a:fld id="{0EC2CC93-C297-4455-9CFD-8E77B0FD1176}" type="slidenum">
              <a:rPr lang="de-CH" smtClean="0"/>
              <a:pPr/>
              <a:t>5</a:t>
            </a:fld>
            <a:endParaRPr lang="de-CH"/>
          </a:p>
        </p:txBody>
      </p:sp>
      <p:pic>
        <p:nvPicPr>
          <p:cNvPr id="7" name="Grafik 6" descr="Tools mit einfarbiger Füllung">
            <a:extLst>
              <a:ext uri="{FF2B5EF4-FFF2-40B4-BE49-F238E27FC236}">
                <a16:creationId xmlns:a16="http://schemas.microsoft.com/office/drawing/2014/main" id="{188C345A-75E1-8AEF-ACF6-887160EA99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8497" y="5025026"/>
            <a:ext cx="3672408" cy="3672408"/>
          </a:xfrm>
          <a:prstGeom prst="rect">
            <a:avLst/>
          </a:prstGeom>
        </p:spPr>
      </p:pic>
    </p:spTree>
    <p:extLst>
      <p:ext uri="{BB962C8B-B14F-4D97-AF65-F5344CB8AC3E}">
        <p14:creationId xmlns:p14="http://schemas.microsoft.com/office/powerpoint/2010/main" val="3407320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Berufsbild und Bildungsinhalte</a:t>
            </a:r>
          </a:p>
        </p:txBody>
      </p:sp>
      <p:pic>
        <p:nvPicPr>
          <p:cNvPr id="7" name="Inhaltsplatzhalter 6">
            <a:extLst>
              <a:ext uri="{FF2B5EF4-FFF2-40B4-BE49-F238E27FC236}">
                <a16:creationId xmlns:a16="http://schemas.microsoft.com/office/drawing/2014/main" id="{AE655563-ACAE-7A75-9272-493644F350DF}"/>
              </a:ext>
            </a:extLst>
          </p:cNvPr>
          <p:cNvPicPr>
            <a:picLocks noGrp="1" noChangeAspect="1"/>
          </p:cNvPicPr>
          <p:nvPr>
            <p:ph idx="1"/>
          </p:nvPr>
        </p:nvPicPr>
        <p:blipFill>
          <a:blip r:embed="rId2"/>
          <a:stretch>
            <a:fillRect/>
          </a:stretch>
        </p:blipFill>
        <p:spPr>
          <a:xfrm>
            <a:off x="599574" y="1276400"/>
            <a:ext cx="10439808" cy="7747436"/>
          </a:xfrm>
        </p:spPr>
      </p:pic>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50</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9" name="Inhaltsplatzhalter 2">
            <a:extLst>
              <a:ext uri="{FF2B5EF4-FFF2-40B4-BE49-F238E27FC236}">
                <a16:creationId xmlns:a16="http://schemas.microsoft.com/office/drawing/2014/main" id="{E04383B4-FD23-49B7-03F9-19F43051FEA6}"/>
              </a:ext>
            </a:extLst>
          </p:cNvPr>
          <p:cNvSpPr txBox="1">
            <a:spLocks/>
          </p:cNvSpPr>
          <p:nvPr/>
        </p:nvSpPr>
        <p:spPr>
          <a:xfrm>
            <a:off x="9703145" y="1518458"/>
            <a:ext cx="5170687" cy="132560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571500" indent="-571500">
              <a:spcAft>
                <a:spcPts val="600"/>
              </a:spcAft>
              <a:buFont typeface="Arial" panose="020B0604020202020204" pitchFamily="34" charset="0"/>
              <a:buChar char="•"/>
            </a:pPr>
            <a:r>
              <a:rPr lang="de-CH" sz="2400" b="1" dirty="0">
                <a:solidFill>
                  <a:srgbClr val="FF0000"/>
                </a:solidFill>
              </a:rPr>
              <a:t>5 Handlungskompetenzbereiche</a:t>
            </a:r>
          </a:p>
          <a:p>
            <a:pPr marL="571500" indent="-571500">
              <a:spcAft>
                <a:spcPts val="600"/>
              </a:spcAft>
              <a:buFont typeface="Arial" panose="020B0604020202020204" pitchFamily="34" charset="0"/>
              <a:buChar char="•"/>
            </a:pPr>
            <a:r>
              <a:rPr lang="de-CH" sz="2400" b="1" dirty="0">
                <a:solidFill>
                  <a:srgbClr val="FF0000"/>
                </a:solidFill>
              </a:rPr>
              <a:t>17 Handlungskompetenzen</a:t>
            </a:r>
          </a:p>
          <a:p>
            <a:pPr marL="623888" lvl="1" indent="0">
              <a:spcAft>
                <a:spcPts val="600"/>
              </a:spcAft>
              <a:buFont typeface="Calibri" panose="020F0502020204030204" pitchFamily="34" charset="0"/>
              <a:buNone/>
            </a:pPr>
            <a:endParaRPr lang="de-CH" sz="3600" dirty="0"/>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2F21E8B6-0F5D-51EC-FB5A-E1946AA977FC}"/>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00480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51</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701338"/>
            <a:ext cx="15408360" cy="7136196"/>
          </a:xfrm>
        </p:spPr>
        <p:txBody>
          <a:bodyPr/>
          <a:lstStyle/>
          <a:p>
            <a:pPr marL="571500" indent="-571500">
              <a:spcAft>
                <a:spcPts val="600"/>
              </a:spcAft>
              <a:buFont typeface="Arial" panose="020B0604020202020204" pitchFamily="34" charset="0"/>
              <a:buChar char="•"/>
            </a:pPr>
            <a:r>
              <a:rPr lang="de-CH" sz="3200"/>
              <a:t>Der Beruf Elektroplaner: in EFZ entwickelt sich zusammen mit gestiegenen Anforderungen und Komplexität in der Gebäudetechnik, sowie der fortschreitenden Digitalisierung zukunftsorientiert weiter. Im revidierten Beruf werden die Lernenden bezüglich der Vorbereitung von Elektroplanungsabläufen (</a:t>
            </a:r>
            <a:r>
              <a:rPr lang="de-CH" sz="3200" err="1"/>
              <a:t>HKB:a</a:t>
            </a:r>
            <a:r>
              <a:rPr lang="de-CH" sz="3200"/>
              <a:t>), der Projektierung von Elektroanlagen (</a:t>
            </a:r>
            <a:r>
              <a:rPr lang="de-CH" sz="3200" err="1"/>
              <a:t>HKB:b</a:t>
            </a:r>
            <a:r>
              <a:rPr lang="de-CH" sz="3200"/>
              <a:t>), der Erstellung von Ausschreibungen (</a:t>
            </a:r>
            <a:r>
              <a:rPr lang="de-CH" sz="3200" err="1"/>
              <a:t>HKB:c</a:t>
            </a:r>
            <a:r>
              <a:rPr lang="de-CH" sz="3200"/>
              <a:t>), der Erstellung von Ausführungsunterlagen (</a:t>
            </a:r>
            <a:r>
              <a:rPr lang="de-CH" sz="3200" err="1"/>
              <a:t>HKB:d</a:t>
            </a:r>
            <a:r>
              <a:rPr lang="de-CH" sz="3200"/>
              <a:t>) und Abschlussarbeiten (</a:t>
            </a:r>
            <a:r>
              <a:rPr lang="de-CH" sz="3200" err="1"/>
              <a:t>HKB:e</a:t>
            </a:r>
            <a:r>
              <a:rPr lang="de-CH" sz="3200"/>
              <a:t>) optimal auf ihre berufliche Zukunft vorbereitet. </a:t>
            </a:r>
          </a:p>
          <a:p>
            <a:pPr marL="571500" indent="-571500">
              <a:spcAft>
                <a:spcPts val="600"/>
              </a:spcAft>
              <a:buFont typeface="Arial" panose="020B0604020202020204" pitchFamily="34" charset="0"/>
              <a:buChar char="•"/>
            </a:pPr>
            <a:endParaRPr lang="de-CH" sz="3200"/>
          </a:p>
          <a:p>
            <a:pPr marL="0" indent="0">
              <a:spcAft>
                <a:spcPts val="600"/>
              </a:spcAft>
              <a:buNone/>
            </a:pPr>
            <a:endParaRPr lang="de-CH" sz="32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07214E2C-4FD1-B2C4-0CE6-C4D4EDE00685}"/>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31499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52</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82763" y="1845111"/>
            <a:ext cx="15408360" cy="6063377"/>
          </a:xfrm>
        </p:spPr>
        <p:txBody>
          <a:bodyPr/>
          <a:lstStyle/>
          <a:p>
            <a:pPr marL="571500" indent="-571500">
              <a:spcAft>
                <a:spcPts val="600"/>
              </a:spcAft>
              <a:buFont typeface="Arial" panose="020B0604020202020204" pitchFamily="34" charset="0"/>
              <a:buChar char="•"/>
            </a:pPr>
            <a:r>
              <a:rPr lang="de-CH" sz="3200"/>
              <a:t>Die Handlungskompetenzen beinhalten beispielsweise die digitale Aufbereitung von Projektdaten und Plänen, die Gewerkübergreifende Koordination von effizienten elektrischen Energiesystemen, das Erschliessung- und Energieverteilkonzept, die elektrische Leistungszusammenstellung unter Berücksichtigung der Eigenproduktion und die Überprüfung Unterlagen Dritter wie beispielsweise  Heizungs- Lüftungs- Kälte- und Sanitäranlagen und weitere technische Anlagen der Gebäudetechnik, Gebäudehülle, Aufzugsanlagen, Sicherheitsanlagen, Kommunikationssysteme.</a:t>
            </a:r>
          </a:p>
          <a:p>
            <a:pPr marL="571500" indent="-571500">
              <a:spcAft>
                <a:spcPts val="600"/>
              </a:spcAft>
              <a:buFont typeface="Arial" panose="020B0604020202020204" pitchFamily="34" charset="0"/>
              <a:buChar char="•"/>
            </a:pPr>
            <a:endParaRPr lang="de-CH" sz="3200"/>
          </a:p>
          <a:p>
            <a:pPr marL="0" indent="0">
              <a:spcAft>
                <a:spcPts val="600"/>
              </a:spcAft>
              <a:buNone/>
            </a:pPr>
            <a:endParaRPr lang="de-CH" sz="32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5FF09673-0539-93FC-CDE0-0A0B473A1A8E}"/>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67038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53</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pPr>
            <a:r>
              <a:rPr lang="de-CH" sz="3200"/>
              <a:t>Der Fokus auf die neuen Handlungskompetenzen muss bei der Rekrutierung von neuen Lernenden in den Betrieben und später in der Ausbildung an allen drei Lernorten entsprechend berücksichtigt werden.</a:t>
            </a:r>
          </a:p>
          <a:p>
            <a:pPr marL="0" indent="0">
              <a:spcAft>
                <a:spcPts val="600"/>
              </a:spcAft>
              <a:buNone/>
            </a:pPr>
            <a:endParaRPr lang="de-CH" sz="3200"/>
          </a:p>
          <a:p>
            <a:pPr marL="571500" indent="-571500">
              <a:spcAft>
                <a:spcPts val="600"/>
              </a:spcAft>
              <a:buFont typeface="Arial" panose="020B0604020202020204" pitchFamily="34" charset="0"/>
              <a:buChar char="•"/>
            </a:pPr>
            <a:r>
              <a:rPr lang="de-CH" sz="3200"/>
              <a:t>Die Beschreibung der Handlungskompetenzen anhand einiger Beispiele zeigen auf, was für Anforderungen an das berufliche Können gestellt werden.</a:t>
            </a:r>
          </a:p>
          <a:p>
            <a:pPr marL="571500" indent="-571500">
              <a:spcAft>
                <a:spcPts val="600"/>
              </a:spcAft>
              <a:buFont typeface="Arial" panose="020B0604020202020204" pitchFamily="34" charset="0"/>
              <a:buChar char="•"/>
            </a:pPr>
            <a:endParaRPr lang="de-CH" sz="3200"/>
          </a:p>
          <a:p>
            <a:pPr marL="0" indent="0">
              <a:spcAft>
                <a:spcPts val="600"/>
              </a:spcAft>
              <a:buNone/>
            </a:pPr>
            <a:endParaRPr lang="de-CH" sz="32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D466E0A4-58CE-C522-8204-34C1736D6BD8}"/>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51884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54</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5" name="Grafik 4">
            <a:extLst>
              <a:ext uri="{FF2B5EF4-FFF2-40B4-BE49-F238E27FC236}">
                <a16:creationId xmlns:a16="http://schemas.microsoft.com/office/drawing/2014/main" id="{DF2B6114-FD1E-710E-FF6F-C30A5D048751}"/>
              </a:ext>
            </a:extLst>
          </p:cNvPr>
          <p:cNvPicPr>
            <a:picLocks noChangeAspect="1"/>
          </p:cNvPicPr>
          <p:nvPr/>
        </p:nvPicPr>
        <p:blipFill>
          <a:blip r:embed="rId2"/>
          <a:stretch>
            <a:fillRect/>
          </a:stretch>
        </p:blipFill>
        <p:spPr>
          <a:xfrm>
            <a:off x="677800" y="1959920"/>
            <a:ext cx="16056655" cy="1486129"/>
          </a:xfrm>
          <a:prstGeom prst="rect">
            <a:avLst/>
          </a:prstGeom>
        </p:spPr>
      </p:pic>
      <p:pic>
        <p:nvPicPr>
          <p:cNvPr id="11" name="Grafik 10">
            <a:extLst>
              <a:ext uri="{FF2B5EF4-FFF2-40B4-BE49-F238E27FC236}">
                <a16:creationId xmlns:a16="http://schemas.microsoft.com/office/drawing/2014/main" id="{1654C294-F54C-E526-4B3B-9B200F6CE0B3}"/>
              </a:ext>
            </a:extLst>
          </p:cNvPr>
          <p:cNvPicPr>
            <a:picLocks noChangeAspect="1"/>
          </p:cNvPicPr>
          <p:nvPr/>
        </p:nvPicPr>
        <p:blipFill>
          <a:blip r:embed="rId3"/>
          <a:stretch>
            <a:fillRect/>
          </a:stretch>
        </p:blipFill>
        <p:spPr>
          <a:xfrm>
            <a:off x="677800" y="4156720"/>
            <a:ext cx="16056092" cy="3220930"/>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B6295E03-887E-C63C-AD56-DE1F76D17E4C}"/>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81113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55</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7" name="Grafik 6">
            <a:extLst>
              <a:ext uri="{FF2B5EF4-FFF2-40B4-BE49-F238E27FC236}">
                <a16:creationId xmlns:a16="http://schemas.microsoft.com/office/drawing/2014/main" id="{9ACCD98F-4131-A4B8-5824-609259C893B3}"/>
              </a:ext>
            </a:extLst>
          </p:cNvPr>
          <p:cNvPicPr>
            <a:picLocks noChangeAspect="1"/>
          </p:cNvPicPr>
          <p:nvPr/>
        </p:nvPicPr>
        <p:blipFill>
          <a:blip r:embed="rId2"/>
          <a:stretch>
            <a:fillRect/>
          </a:stretch>
        </p:blipFill>
        <p:spPr>
          <a:xfrm>
            <a:off x="677801" y="1780456"/>
            <a:ext cx="15727601" cy="1296144"/>
          </a:xfrm>
          <a:prstGeom prst="rect">
            <a:avLst/>
          </a:prstGeom>
        </p:spPr>
      </p:pic>
      <p:pic>
        <p:nvPicPr>
          <p:cNvPr id="10" name="Grafik 9">
            <a:extLst>
              <a:ext uri="{FF2B5EF4-FFF2-40B4-BE49-F238E27FC236}">
                <a16:creationId xmlns:a16="http://schemas.microsoft.com/office/drawing/2014/main" id="{CEB043C6-B5B3-B018-D5ED-CBE57A3AFCF9}"/>
              </a:ext>
            </a:extLst>
          </p:cNvPr>
          <p:cNvPicPr>
            <a:picLocks noChangeAspect="1"/>
          </p:cNvPicPr>
          <p:nvPr/>
        </p:nvPicPr>
        <p:blipFill>
          <a:blip r:embed="rId3"/>
          <a:stretch>
            <a:fillRect/>
          </a:stretch>
        </p:blipFill>
        <p:spPr>
          <a:xfrm>
            <a:off x="677800" y="3626820"/>
            <a:ext cx="15727601" cy="1249980"/>
          </a:xfrm>
          <a:prstGeom prst="rect">
            <a:avLst/>
          </a:prstGeom>
        </p:spPr>
      </p:pic>
      <p:pic>
        <p:nvPicPr>
          <p:cNvPr id="13" name="Grafik 12">
            <a:extLst>
              <a:ext uri="{FF2B5EF4-FFF2-40B4-BE49-F238E27FC236}">
                <a16:creationId xmlns:a16="http://schemas.microsoft.com/office/drawing/2014/main" id="{4E6A1447-E1D5-7609-A8EB-7B149F93E8FC}"/>
              </a:ext>
            </a:extLst>
          </p:cNvPr>
          <p:cNvPicPr>
            <a:picLocks noChangeAspect="1"/>
          </p:cNvPicPr>
          <p:nvPr/>
        </p:nvPicPr>
        <p:blipFill>
          <a:blip r:embed="rId4"/>
          <a:stretch>
            <a:fillRect/>
          </a:stretch>
        </p:blipFill>
        <p:spPr>
          <a:xfrm>
            <a:off x="677800" y="5571320"/>
            <a:ext cx="15624776" cy="1466301"/>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D6A7ACA9-E683-189C-E220-4F7262144F0F}"/>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21651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56</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11" name="Grafik 10">
            <a:extLst>
              <a:ext uri="{FF2B5EF4-FFF2-40B4-BE49-F238E27FC236}">
                <a16:creationId xmlns:a16="http://schemas.microsoft.com/office/drawing/2014/main" id="{4C5BB455-CCFD-4E80-91B1-DA71297F02C7}"/>
              </a:ext>
            </a:extLst>
          </p:cNvPr>
          <p:cNvPicPr>
            <a:picLocks noChangeAspect="1"/>
          </p:cNvPicPr>
          <p:nvPr/>
        </p:nvPicPr>
        <p:blipFill>
          <a:blip r:embed="rId2"/>
          <a:stretch>
            <a:fillRect/>
          </a:stretch>
        </p:blipFill>
        <p:spPr>
          <a:xfrm>
            <a:off x="675333" y="4876800"/>
            <a:ext cx="16056091" cy="1855729"/>
          </a:xfrm>
          <a:prstGeom prst="rect">
            <a:avLst/>
          </a:prstGeom>
        </p:spPr>
      </p:pic>
      <p:pic>
        <p:nvPicPr>
          <p:cNvPr id="14" name="Grafik 13">
            <a:extLst>
              <a:ext uri="{FF2B5EF4-FFF2-40B4-BE49-F238E27FC236}">
                <a16:creationId xmlns:a16="http://schemas.microsoft.com/office/drawing/2014/main" id="{45FF6C11-3222-6CFD-971C-687C23DFED9E}"/>
              </a:ext>
            </a:extLst>
          </p:cNvPr>
          <p:cNvPicPr>
            <a:picLocks noChangeAspect="1"/>
          </p:cNvPicPr>
          <p:nvPr/>
        </p:nvPicPr>
        <p:blipFill>
          <a:blip r:embed="rId3"/>
          <a:stretch>
            <a:fillRect/>
          </a:stretch>
        </p:blipFill>
        <p:spPr>
          <a:xfrm>
            <a:off x="640149" y="1767228"/>
            <a:ext cx="15901468" cy="2173467"/>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5F30B5A2-3A7B-4A62-7766-C509E1370AE7}"/>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50888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57</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Betriebe</a:t>
            </a:r>
          </a:p>
          <a:p>
            <a:pPr marL="0" indent="0">
              <a:spcAft>
                <a:spcPts val="600"/>
              </a:spcAft>
              <a:buNone/>
            </a:pPr>
            <a:r>
              <a:rPr lang="de-CH" sz="3200"/>
              <a:t>      Die Ausbildung muss dem neu erstellten Ausbildungsprogramm für Betriebe entsprechen </a:t>
            </a:r>
          </a:p>
          <a:p>
            <a:pPr marL="0" indent="0">
              <a:spcAft>
                <a:spcPts val="600"/>
              </a:spcAft>
              <a:buNone/>
            </a:pPr>
            <a:r>
              <a:rPr lang="de-CH" sz="3200"/>
              <a:t>      </a:t>
            </a:r>
            <a:r>
              <a:rPr lang="de-CH" sz="2800"/>
              <a:t>(Anhang 1 Bildungsplan)</a:t>
            </a:r>
            <a:r>
              <a:rPr lang="de-CH" sz="3200"/>
              <a:t>. Bei der Ausbildung der Lernenden muss der Fokus auf die neuen </a:t>
            </a:r>
          </a:p>
          <a:p>
            <a:pPr marL="0" indent="0">
              <a:spcAft>
                <a:spcPts val="600"/>
              </a:spcAft>
              <a:buNone/>
            </a:pPr>
            <a:r>
              <a:rPr lang="de-CH" sz="3200"/>
              <a:t>      Handlungskompetenzbereiche berücksichtigt und entsprechend der </a:t>
            </a:r>
          </a:p>
          <a:p>
            <a:pPr marL="0" indent="0">
              <a:spcAft>
                <a:spcPts val="600"/>
              </a:spcAft>
              <a:buNone/>
            </a:pPr>
            <a:r>
              <a:rPr lang="de-CH" sz="3200"/>
              <a:t>      Gewichtung der Ausbildung in der Berufsfachschule, den </a:t>
            </a:r>
            <a:r>
              <a:rPr lang="de-CH" sz="3200" err="1"/>
              <a:t>üK</a:t>
            </a:r>
            <a:r>
              <a:rPr lang="de-CH" sz="3200"/>
              <a:t>-Kursen und der Gewichtung  </a:t>
            </a:r>
          </a:p>
          <a:p>
            <a:pPr marL="0" indent="0">
              <a:spcAft>
                <a:spcPts val="600"/>
              </a:spcAft>
              <a:buNone/>
            </a:pPr>
            <a:r>
              <a:rPr lang="de-CH" sz="3200"/>
              <a:t>      im Qualifikationsverfahren entsprechen.</a:t>
            </a: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4CA0617C-98B3-B798-3FC8-AFF526FF8C28}"/>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51796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58</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Überbetriebliche Kurse</a:t>
            </a:r>
          </a:p>
          <a:p>
            <a:pPr marL="0" indent="0">
              <a:spcAft>
                <a:spcPts val="600"/>
              </a:spcAft>
              <a:buNone/>
            </a:pPr>
            <a:r>
              <a:rPr lang="de-CH" sz="3200"/>
              <a:t>      Der Beruf Elektroplaner: in EFZ umfasst 3 </a:t>
            </a:r>
            <a:r>
              <a:rPr lang="de-CH" sz="3200" err="1"/>
              <a:t>üK</a:t>
            </a:r>
            <a:r>
              <a:rPr lang="de-CH" sz="3200"/>
              <a:t>-Kurse mit Total 36 </a:t>
            </a:r>
            <a:r>
              <a:rPr lang="de-CH" sz="3200" err="1"/>
              <a:t>üK</a:t>
            </a:r>
            <a:r>
              <a:rPr lang="de-CH" sz="3200"/>
              <a:t>-Tagen. Die </a:t>
            </a:r>
          </a:p>
          <a:p>
            <a:pPr marL="0" indent="0">
              <a:spcAft>
                <a:spcPts val="600"/>
              </a:spcAft>
              <a:buNone/>
            </a:pPr>
            <a:r>
              <a:rPr lang="de-CH" sz="3200"/>
              <a:t>      Bildungsinhalte müssen dem neu erstellten </a:t>
            </a:r>
            <a:r>
              <a:rPr lang="de-CH" sz="3200" err="1"/>
              <a:t>üK</a:t>
            </a:r>
            <a:r>
              <a:rPr lang="de-CH" sz="3200"/>
              <a:t>-Ausbildungsprogramm entsprechen </a:t>
            </a:r>
          </a:p>
          <a:p>
            <a:pPr marL="0" indent="0">
              <a:spcAft>
                <a:spcPts val="600"/>
              </a:spcAft>
              <a:buNone/>
            </a:pPr>
            <a:r>
              <a:rPr lang="de-CH" sz="3200"/>
              <a:t>      </a:t>
            </a:r>
            <a:r>
              <a:rPr lang="de-CH" sz="2800"/>
              <a:t>(Anhang 1 Bildungsplan)</a:t>
            </a:r>
            <a:r>
              <a:rPr lang="de-CH" sz="3200"/>
              <a:t>. Das überarbeitete </a:t>
            </a:r>
            <a:r>
              <a:rPr lang="de-CH" sz="3200" err="1"/>
              <a:t>üK</a:t>
            </a:r>
            <a:r>
              <a:rPr lang="de-CH" sz="3200"/>
              <a:t>-Ausbildungskonzept sowie die </a:t>
            </a:r>
            <a:r>
              <a:rPr lang="de-CH" sz="3200" err="1"/>
              <a:t>üK</a:t>
            </a:r>
            <a:r>
              <a:rPr lang="de-CH" sz="3200"/>
              <a:t>- </a:t>
            </a:r>
          </a:p>
          <a:p>
            <a:pPr marL="0" indent="0">
              <a:spcAft>
                <a:spcPts val="600"/>
              </a:spcAft>
              <a:buNone/>
            </a:pPr>
            <a:r>
              <a:rPr lang="de-CH" sz="3200"/>
              <a:t>      Lehrmittel müssen den Anforderungen der neuen Handlungskompetenzbereiche und der </a:t>
            </a:r>
          </a:p>
          <a:p>
            <a:pPr marL="0" indent="0">
              <a:spcAft>
                <a:spcPts val="600"/>
              </a:spcAft>
              <a:buNone/>
            </a:pPr>
            <a:r>
              <a:rPr lang="de-CH" sz="3200"/>
              <a:t>      BiVo2026 entsprechen und die Gewichtung in der Ausbildung Berufsfachschule und </a:t>
            </a:r>
          </a:p>
          <a:p>
            <a:pPr marL="0" indent="0">
              <a:spcAft>
                <a:spcPts val="600"/>
              </a:spcAft>
              <a:buNone/>
            </a:pPr>
            <a:r>
              <a:rPr lang="de-CH" sz="3200"/>
              <a:t>      die Gewichtung im Qualifikationsverfahren berücksichtigen.</a:t>
            </a: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E75B04AF-6B81-5320-87A2-511F421B41B2}"/>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15602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59</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Berufsfachschulen</a:t>
            </a:r>
          </a:p>
          <a:p>
            <a:pPr marL="0" indent="0">
              <a:spcAft>
                <a:spcPts val="600"/>
              </a:spcAft>
              <a:buNone/>
            </a:pPr>
            <a:r>
              <a:rPr lang="de-CH" sz="3200"/>
              <a:t>      Der Beruf Elektroplaner: in EFZ umfasst 960 Lektionen Berufskenntnisse. Die </a:t>
            </a:r>
          </a:p>
          <a:p>
            <a:pPr marL="0" indent="0">
              <a:spcAft>
                <a:spcPts val="600"/>
              </a:spcAft>
              <a:buNone/>
            </a:pPr>
            <a:r>
              <a:rPr lang="de-CH" sz="3200"/>
              <a:t>      Bildungsinhalte müssen dem neu erstellten Ausbildungsprogramm Berufsfachschulen </a:t>
            </a:r>
          </a:p>
          <a:p>
            <a:pPr marL="0" indent="0">
              <a:spcAft>
                <a:spcPts val="600"/>
              </a:spcAft>
              <a:buNone/>
            </a:pPr>
            <a:r>
              <a:rPr lang="de-CH" sz="3200"/>
              <a:t>      (Schullehrplan) entsprechen </a:t>
            </a:r>
            <a:r>
              <a:rPr lang="de-CH" sz="2800"/>
              <a:t>(Anhang 1 Bildungsplan)</a:t>
            </a:r>
            <a:r>
              <a:rPr lang="de-CH" sz="3200"/>
              <a:t>. Die Unterrichtsform ist </a:t>
            </a:r>
          </a:p>
          <a:p>
            <a:pPr marL="0" indent="0">
              <a:spcAft>
                <a:spcPts val="600"/>
              </a:spcAft>
              <a:buNone/>
            </a:pPr>
            <a:r>
              <a:rPr lang="de-CH" sz="3200"/>
              <a:t>      handlungskompetenzorientiert und erfolgt nach der Siutationsdidaktik. Das überarbeitete </a:t>
            </a:r>
          </a:p>
          <a:p>
            <a:pPr marL="0" indent="0">
              <a:spcAft>
                <a:spcPts val="600"/>
              </a:spcAft>
              <a:buNone/>
            </a:pPr>
            <a:r>
              <a:rPr lang="de-CH" sz="3200"/>
              <a:t>      Ausbildungskonzept sowie die Lehrmittel müssen die Anforderungen der neuen </a:t>
            </a:r>
          </a:p>
          <a:p>
            <a:pPr marL="0" indent="0">
              <a:spcAft>
                <a:spcPts val="600"/>
              </a:spcAft>
              <a:buNone/>
            </a:pPr>
            <a:r>
              <a:rPr lang="de-CH" sz="3200"/>
              <a:t>      Handlungskompetenzbereiche und der BiVo2026 berücksichtigen.</a:t>
            </a:r>
          </a:p>
          <a:p>
            <a:pPr marL="0" indent="0">
              <a:spcAft>
                <a:spcPts val="600"/>
              </a:spcAft>
              <a:buNone/>
            </a:pPr>
            <a:endParaRPr lang="de-CH" sz="32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B4D92C28-45AD-98F0-92FA-ED488028B386}"/>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6111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Ausbildungsmodell</a:t>
            </a:r>
          </a:p>
        </p:txBody>
      </p:sp>
      <p:sp>
        <p:nvSpPr>
          <p:cNvPr id="3" name="Inhaltsplatzhalter 2"/>
          <p:cNvSpPr>
            <a:spLocks noGrp="1"/>
          </p:cNvSpPr>
          <p:nvPr>
            <p:ph idx="1"/>
          </p:nvPr>
        </p:nvSpPr>
        <p:spPr>
          <a:xfrm>
            <a:off x="677801" y="1492425"/>
            <a:ext cx="15408360" cy="914400"/>
          </a:xfrm>
        </p:spPr>
        <p:txBody>
          <a:bodyPr/>
          <a:lstStyle/>
          <a:p>
            <a:pPr marL="571500" indent="-571500">
              <a:buFont typeface="Arial" panose="020B0604020202020204" pitchFamily="34" charset="0"/>
              <a:buChar char="•"/>
            </a:pPr>
            <a:r>
              <a:rPr lang="de-DE" b="1">
                <a:hlinkClick r:id="rId2" action="ppaction://hlinksldjump"/>
              </a:rPr>
              <a:t>Berufsfeld Elektro</a:t>
            </a:r>
            <a:endParaRPr lang="de-DE" b="1"/>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6</a:t>
            </a:fld>
            <a:endParaRPr lang="de-CH"/>
          </a:p>
        </p:txBody>
      </p:sp>
      <p:pic>
        <p:nvPicPr>
          <p:cNvPr id="7" name="Grafik 6" descr="Blitz mit einfarbiger Füllung">
            <a:extLst>
              <a:ext uri="{FF2B5EF4-FFF2-40B4-BE49-F238E27FC236}">
                <a16:creationId xmlns:a16="http://schemas.microsoft.com/office/drawing/2014/main" id="{230AA387-18CB-7331-34E7-124DEB6C0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489" y="4588768"/>
            <a:ext cx="3337520" cy="3337520"/>
          </a:xfrm>
          <a:prstGeom prst="rect">
            <a:avLst/>
          </a:prstGeom>
        </p:spPr>
      </p:pic>
    </p:spTree>
    <p:extLst>
      <p:ext uri="{BB962C8B-B14F-4D97-AF65-F5344CB8AC3E}">
        <p14:creationId xmlns:p14="http://schemas.microsoft.com/office/powerpoint/2010/main" val="771577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Berufsfachschule</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60</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13" name="Grafik 12">
            <a:extLst>
              <a:ext uri="{FF2B5EF4-FFF2-40B4-BE49-F238E27FC236}">
                <a16:creationId xmlns:a16="http://schemas.microsoft.com/office/drawing/2014/main" id="{3389EE6A-EC8D-8E54-F537-A86EDE00D60E}"/>
              </a:ext>
            </a:extLst>
          </p:cNvPr>
          <p:cNvPicPr>
            <a:picLocks noChangeAspect="1"/>
          </p:cNvPicPr>
          <p:nvPr/>
        </p:nvPicPr>
        <p:blipFill>
          <a:blip r:embed="rId2"/>
          <a:stretch>
            <a:fillRect/>
          </a:stretch>
        </p:blipFill>
        <p:spPr>
          <a:xfrm>
            <a:off x="677801" y="1629299"/>
            <a:ext cx="8927640" cy="6955501"/>
          </a:xfrm>
          <a:prstGeom prst="rect">
            <a:avLst/>
          </a:prstGeom>
        </p:spPr>
      </p:pic>
      <p:sp>
        <p:nvSpPr>
          <p:cNvPr id="3" name="Inhaltsplatzhalter 2">
            <a:extLst>
              <a:ext uri="{FF2B5EF4-FFF2-40B4-BE49-F238E27FC236}">
                <a16:creationId xmlns:a16="http://schemas.microsoft.com/office/drawing/2014/main" id="{75939932-506A-2C4A-0B96-0918B3F65231}"/>
              </a:ext>
            </a:extLst>
          </p:cNvPr>
          <p:cNvSpPr txBox="1">
            <a:spLocks/>
          </p:cNvSpPr>
          <p:nvPr/>
        </p:nvSpPr>
        <p:spPr>
          <a:xfrm>
            <a:off x="9749457" y="5266687"/>
            <a:ext cx="5642261" cy="729369"/>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600"/>
              </a:spcAft>
              <a:buNone/>
            </a:pPr>
            <a:r>
              <a:rPr lang="de-CH" sz="2400" b="1" dirty="0">
                <a:solidFill>
                  <a:srgbClr val="FF0000"/>
                </a:solidFill>
              </a:rPr>
              <a:t>BiVo2015: 980 Lektionen Berufskenntnisse</a:t>
            </a:r>
            <a:endParaRPr lang="de-CH" sz="3600" dirty="0"/>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50E0DA6B-A582-1B43-AD90-22B0C8EF2948}"/>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70037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a:t>Überbetriebliche Kurse</a:t>
            </a:r>
            <a:endParaRPr lang="de-CH" dirty="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61</a:t>
            </a:fld>
            <a:endParaRPr lang="de-CH"/>
          </a:p>
        </p:txBody>
      </p:sp>
      <p:pic>
        <p:nvPicPr>
          <p:cNvPr id="10" name="Grafik 9">
            <a:extLst>
              <a:ext uri="{FF2B5EF4-FFF2-40B4-BE49-F238E27FC236}">
                <a16:creationId xmlns:a16="http://schemas.microsoft.com/office/drawing/2014/main" id="{41BA0D57-206E-91E1-21D1-144238E6DBBE}"/>
              </a:ext>
            </a:extLst>
          </p:cNvPr>
          <p:cNvPicPr>
            <a:picLocks noChangeAspect="1"/>
          </p:cNvPicPr>
          <p:nvPr/>
        </p:nvPicPr>
        <p:blipFill>
          <a:blip r:embed="rId2"/>
          <a:stretch>
            <a:fillRect/>
          </a:stretch>
        </p:blipFill>
        <p:spPr>
          <a:xfrm>
            <a:off x="677802" y="1629300"/>
            <a:ext cx="9215672" cy="6708306"/>
          </a:xfrm>
          <a:prstGeom prst="rect">
            <a:avLst/>
          </a:prstGeom>
        </p:spPr>
      </p:pic>
      <p:sp>
        <p:nvSpPr>
          <p:cNvPr id="3" name="Inhaltsplatzhalter 2">
            <a:extLst>
              <a:ext uri="{FF2B5EF4-FFF2-40B4-BE49-F238E27FC236}">
                <a16:creationId xmlns:a16="http://schemas.microsoft.com/office/drawing/2014/main" id="{CC35ABF1-3E68-5776-B684-D1E80458BEC3}"/>
              </a:ext>
            </a:extLst>
          </p:cNvPr>
          <p:cNvSpPr txBox="1">
            <a:spLocks/>
          </p:cNvSpPr>
          <p:nvPr/>
        </p:nvSpPr>
        <p:spPr>
          <a:xfrm>
            <a:off x="9905066" y="6893024"/>
            <a:ext cx="5256584" cy="729369"/>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600"/>
              </a:spcAft>
              <a:buNone/>
            </a:pPr>
            <a:r>
              <a:rPr lang="de-CH" sz="2400" b="1" dirty="0">
                <a:solidFill>
                  <a:srgbClr val="FF0000"/>
                </a:solidFill>
              </a:rPr>
              <a:t>BiVo2015: 34 </a:t>
            </a:r>
            <a:r>
              <a:rPr lang="de-CH" sz="2400" b="1" dirty="0" err="1">
                <a:solidFill>
                  <a:srgbClr val="FF0000"/>
                </a:solidFill>
              </a:rPr>
              <a:t>üK</a:t>
            </a:r>
            <a:r>
              <a:rPr lang="de-CH" sz="2400" b="1" dirty="0">
                <a:solidFill>
                  <a:srgbClr val="FF0000"/>
                </a:solidFill>
              </a:rPr>
              <a:t>-Tage</a:t>
            </a:r>
          </a:p>
          <a:p>
            <a:pPr marL="623888" lvl="1" indent="0">
              <a:spcAft>
                <a:spcPts val="600"/>
              </a:spcAft>
              <a:buFont typeface="Calibri" panose="020F0502020204030204" pitchFamily="34" charset="0"/>
              <a:buNone/>
            </a:pPr>
            <a:endParaRPr lang="de-CH" sz="3600" dirty="0"/>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451CD90A-064D-289F-525C-851439F90BB5}"/>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27742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Praktikum</a:t>
            </a:r>
          </a:p>
        </p:txBody>
      </p:sp>
      <p:sp>
        <p:nvSpPr>
          <p:cNvPr id="3" name="Inhaltsplatzhalter 2"/>
          <p:cNvSpPr>
            <a:spLocks noGrp="1"/>
          </p:cNvSpPr>
          <p:nvPr>
            <p:ph idx="1"/>
          </p:nvPr>
        </p:nvSpPr>
        <p:spPr>
          <a:xfrm>
            <a:off x="677801" y="1606288"/>
            <a:ext cx="15408360" cy="6408753"/>
          </a:xfrm>
        </p:spPr>
        <p:txBody>
          <a:bodyPr/>
          <a:lstStyle/>
          <a:p>
            <a:pPr marL="571500" indent="-571500">
              <a:spcAft>
                <a:spcPts val="600"/>
              </a:spcAft>
              <a:buFont typeface="Arial" panose="020B0604020202020204" pitchFamily="34" charset="0"/>
              <a:buChar char="•"/>
              <a:tabLst>
                <a:tab pos="252095" algn="l"/>
              </a:tabLst>
            </a:pPr>
            <a:r>
              <a:rPr lang="de-CH" sz="3200" dirty="0"/>
              <a:t>Die Dauer und der Zeitpunkt für die Bildung in beruflicher Praxis sind überarbeitet. Im Rahmen der Bildung in beruflicher Praxis absolvieren die Lernenden in den ersten drei Lehrjahren einen Praxiseinsatz von jeweils mindestens zwei Monaten. Die Rahmenbedingungen für die Durchführung sind im Leitfaden Ausbildungsprogramm Praktikum festgehalten </a:t>
            </a:r>
            <a:r>
              <a:rPr lang="de-CH" sz="2800" dirty="0"/>
              <a:t>(Anhang 1 Bildungsplan</a:t>
            </a:r>
            <a:r>
              <a:rPr lang="de-CH" sz="3200" dirty="0"/>
              <a:t>)</a:t>
            </a:r>
            <a:r>
              <a:rPr lang="de-CH" sz="3600" dirty="0"/>
              <a:t>. </a:t>
            </a:r>
            <a:endParaRPr lang="de-CH" sz="3200" dirty="0"/>
          </a:p>
          <a:p>
            <a:pPr marL="571500" indent="-571500">
              <a:spcAft>
                <a:spcPts val="600"/>
              </a:spcAft>
              <a:buFont typeface="Arial" panose="020B0604020202020204" pitchFamily="34" charset="0"/>
              <a:buChar char="•"/>
              <a:tabLst>
                <a:tab pos="252095" algn="l"/>
              </a:tabLst>
            </a:pPr>
            <a:endParaRPr lang="de-CH" sz="3200" dirty="0"/>
          </a:p>
          <a:p>
            <a:pPr marL="571500" indent="-571500">
              <a:spcAft>
                <a:spcPts val="600"/>
              </a:spcAft>
              <a:buFont typeface="Arial" panose="020B0604020202020204" pitchFamily="34" charset="0"/>
              <a:buChar char="•"/>
              <a:tabLst>
                <a:tab pos="252095" algn="l"/>
              </a:tabLst>
            </a:pPr>
            <a:r>
              <a:rPr lang="de-CH" sz="3200" dirty="0"/>
              <a:t>Die Regelung, dass ein Besuch von organisierten Praxiskursen zeitlich doppelt an das Praktikum angerechnet wird, bleibt unverändert bestehen. Organisierte Praxiskurse müssen bei den Sektionen von </a:t>
            </a:r>
            <a:r>
              <a:rPr lang="de-CH" sz="3200" dirty="0" err="1"/>
              <a:t>EIT.swiss</a:t>
            </a:r>
            <a:r>
              <a:rPr lang="de-CH" sz="3200" dirty="0"/>
              <a:t> als Träger der </a:t>
            </a:r>
            <a:r>
              <a:rPr lang="de-CH" sz="3200" dirty="0" err="1"/>
              <a:t>üK</a:t>
            </a:r>
            <a:r>
              <a:rPr lang="de-CH" sz="3200" dirty="0"/>
              <a:t>-Kurse absolviert werden.</a:t>
            </a:r>
          </a:p>
          <a:p>
            <a:pPr marL="0" indent="0">
              <a:spcAft>
                <a:spcPts val="600"/>
              </a:spcAft>
              <a:buNone/>
              <a:tabLst>
                <a:tab pos="252095" algn="l"/>
              </a:tabLst>
            </a:pPr>
            <a:endParaRPr lang="de-CH" sz="3200" dirty="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62</a:t>
            </a:fld>
            <a:endParaRPr lang="de-CH"/>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EC30FF71-7164-69E6-32B1-DB3A7CAB9271}"/>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97463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Qualifikationsverfahren</a:t>
            </a:r>
          </a:p>
        </p:txBody>
      </p:sp>
      <p:sp>
        <p:nvSpPr>
          <p:cNvPr id="3" name="Inhaltsplatzhalter 2"/>
          <p:cNvSpPr>
            <a:spLocks noGrp="1"/>
          </p:cNvSpPr>
          <p:nvPr>
            <p:ph idx="1"/>
          </p:nvPr>
        </p:nvSpPr>
        <p:spPr>
          <a:xfrm>
            <a:off x="677801" y="1348408"/>
            <a:ext cx="15408360" cy="7845992"/>
          </a:xfrm>
        </p:spPr>
        <p:txBody>
          <a:bodyPr/>
          <a:lstStyle/>
          <a:p>
            <a:pPr marL="571500" indent="-571500">
              <a:spcAft>
                <a:spcPts val="600"/>
              </a:spcAft>
              <a:buFont typeface="Arial" panose="020B0604020202020204" pitchFamily="34" charset="0"/>
              <a:buChar char="•"/>
              <a:tabLst>
                <a:tab pos="252095" algn="l"/>
              </a:tabLst>
            </a:pPr>
            <a:r>
              <a:rPr lang="de-CH" sz="3200" dirty="0"/>
              <a:t>Die Prüfung Berufskenntnisse schriftlich entfällt ersatzlos. Die Prüfung Berufskenntnisse mündlich wird durch ein Fachgespräch mit Dauer 30 Min ersetzt und findet innerhalb der Dauer der praktischen Prüfung (VPA) statt. Der Qualifikationsbereich praktische Prüfung (VPA) wird im Umfang von 24h geprüft (BiVo2015: 20h).</a:t>
            </a:r>
          </a:p>
          <a:p>
            <a:pPr marL="571500" indent="-571500">
              <a:spcAft>
                <a:spcPts val="600"/>
              </a:spcAft>
              <a:buFont typeface="Arial" panose="020B0604020202020204" pitchFamily="34" charset="0"/>
              <a:buChar char="•"/>
              <a:tabLst>
                <a:tab pos="252095" algn="l"/>
              </a:tabLst>
            </a:pPr>
            <a:endParaRPr lang="de-CH" sz="3200" dirty="0"/>
          </a:p>
          <a:p>
            <a:pPr marL="571500" indent="-571500">
              <a:spcAft>
                <a:spcPts val="600"/>
              </a:spcAft>
              <a:buFont typeface="Arial" panose="020B0604020202020204" pitchFamily="34" charset="0"/>
              <a:buChar char="•"/>
              <a:tabLst>
                <a:tab pos="252095" algn="l"/>
              </a:tabLst>
            </a:pPr>
            <a:r>
              <a:rPr lang="de-CH" sz="3200" dirty="0"/>
              <a:t>Die Qualifikationsbereiche sind wie folgt gewichtet. </a:t>
            </a:r>
          </a:p>
          <a:p>
            <a:pPr marL="0" indent="0">
              <a:spcAft>
                <a:spcPts val="600"/>
              </a:spcAft>
              <a:buNone/>
              <a:tabLst>
                <a:tab pos="252095" algn="l"/>
              </a:tabLst>
            </a:pPr>
            <a:r>
              <a:rPr lang="de-CH" sz="3200" dirty="0"/>
              <a:t>      Praktische Arbeit (40%) - </a:t>
            </a:r>
            <a:r>
              <a:rPr lang="de-CH" sz="3200" dirty="0" err="1"/>
              <a:t>Fallnote</a:t>
            </a:r>
            <a:endParaRPr lang="de-CH" sz="3200" dirty="0"/>
          </a:p>
          <a:p>
            <a:pPr marL="0" indent="0">
              <a:spcAft>
                <a:spcPts val="600"/>
              </a:spcAft>
              <a:buNone/>
              <a:tabLst>
                <a:tab pos="252095" algn="l"/>
              </a:tabLst>
            </a:pPr>
            <a:r>
              <a:rPr lang="de-CH" sz="3200" dirty="0"/>
              <a:t>      Allgemeinbildung (20%)</a:t>
            </a:r>
          </a:p>
          <a:p>
            <a:pPr marL="0" indent="0">
              <a:spcAft>
                <a:spcPts val="600"/>
              </a:spcAft>
              <a:buNone/>
              <a:tabLst>
                <a:tab pos="252095" algn="l"/>
              </a:tabLst>
            </a:pPr>
            <a:r>
              <a:rPr lang="de-CH" sz="3200" dirty="0"/>
              <a:t>      Erfahrungsnote (40%)  Gewichtung Berufsfachschule 75%, Gewichtung </a:t>
            </a:r>
            <a:r>
              <a:rPr lang="de-CH" sz="3200" dirty="0" err="1"/>
              <a:t>üK</a:t>
            </a:r>
            <a:r>
              <a:rPr lang="de-CH" sz="3200" dirty="0"/>
              <a:t>-Kurse 25%</a:t>
            </a:r>
          </a:p>
          <a:p>
            <a:pPr marL="0" indent="0">
              <a:spcAft>
                <a:spcPts val="600"/>
              </a:spcAft>
              <a:buNone/>
              <a:tabLst>
                <a:tab pos="252095" algn="l"/>
              </a:tabLst>
            </a:pPr>
            <a:endParaRPr lang="de-CH" sz="3200" dirty="0"/>
          </a:p>
          <a:p>
            <a:pPr marL="457200" indent="-457200">
              <a:spcAft>
                <a:spcPts val="600"/>
              </a:spcAft>
              <a:buFont typeface="Arial" panose="020B0604020202020204" pitchFamily="34" charset="0"/>
              <a:buChar char="•"/>
              <a:tabLst>
                <a:tab pos="252095" algn="l"/>
              </a:tabLst>
            </a:pPr>
            <a:r>
              <a:rPr lang="de-CH" sz="3200" dirty="0"/>
              <a:t>Details zum QV sind in den QV-Ausführungsbestimmungen erläutert. </a:t>
            </a:r>
            <a:r>
              <a:rPr lang="de-CH" sz="2800" dirty="0"/>
              <a:t>(Anhang 1 Bildungsplan)</a:t>
            </a:r>
            <a:endParaRPr lang="de-CH" sz="3200" dirty="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63</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0F0570A0-F2A2-795B-7DE3-DE937AE028F8}"/>
              </a:ext>
            </a:extLst>
          </p:cNvPr>
          <p:cNvSpPr/>
          <p:nvPr/>
        </p:nvSpPr>
        <p:spPr>
          <a:xfrm>
            <a:off x="671250" y="8643756"/>
            <a:ext cx="575103" cy="550644"/>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55795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Elektroinstallateur: in EFZ</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64</a:t>
            </a:fld>
            <a:endParaRPr lang="de-CH"/>
          </a:p>
        </p:txBody>
      </p:sp>
    </p:spTree>
    <p:extLst>
      <p:ext uri="{BB962C8B-B14F-4D97-AF65-F5344CB8AC3E}">
        <p14:creationId xmlns:p14="http://schemas.microsoft.com/office/powerpoint/2010/main" val="741296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a:t>Elektroinstallateur: in EFZ</a:t>
            </a:r>
            <a:endParaRPr lang="de-CH" dirty="0"/>
          </a:p>
        </p:txBody>
      </p:sp>
      <p:sp>
        <p:nvSpPr>
          <p:cNvPr id="4" name="Fußzeilenplatzhalter 3"/>
          <p:cNvSpPr>
            <a:spLocks noGrp="1"/>
          </p:cNvSpPr>
          <p:nvPr>
            <p:ph type="ftr" sz="quarter" idx="10"/>
          </p:nvPr>
        </p:nvSpPr>
        <p:spPr/>
        <p:txBody>
          <a:bodyPr/>
          <a:lstStyle/>
          <a:p>
            <a:r>
              <a:rPr lang="de-DE"/>
              <a:t>IAK_Totalrevision Elektroberufe BiVo2026</a:t>
            </a:r>
            <a:endParaRPr lang="de-CH"/>
          </a:p>
        </p:txBody>
      </p:sp>
      <p:sp>
        <p:nvSpPr>
          <p:cNvPr id="5" name="Foliennummernplatzhalter 4"/>
          <p:cNvSpPr>
            <a:spLocks noGrp="1"/>
          </p:cNvSpPr>
          <p:nvPr>
            <p:ph type="sldNum" sz="quarter" idx="11"/>
          </p:nvPr>
        </p:nvSpPr>
        <p:spPr/>
        <p:txBody>
          <a:bodyPr/>
          <a:lstStyle/>
          <a:p>
            <a:fld id="{0EC2CC93-C297-4455-9CFD-8E77B0FD1176}" type="slidenum">
              <a:rPr lang="de-CH" smtClean="0"/>
              <a:pPr/>
              <a:t>65</a:t>
            </a:fld>
            <a:endParaRPr lang="de-CH"/>
          </a:p>
        </p:txBody>
      </p:sp>
      <p:grpSp>
        <p:nvGrpSpPr>
          <p:cNvPr id="12" name="Gruppieren 11">
            <a:extLst>
              <a:ext uri="{FF2B5EF4-FFF2-40B4-BE49-F238E27FC236}">
                <a16:creationId xmlns:a16="http://schemas.microsoft.com/office/drawing/2014/main" id="{10FEDC79-A9A1-1316-3792-5A75CEA9ABB9}"/>
              </a:ext>
            </a:extLst>
          </p:cNvPr>
          <p:cNvGrpSpPr/>
          <p:nvPr/>
        </p:nvGrpSpPr>
        <p:grpSpPr>
          <a:xfrm>
            <a:off x="659349" y="3068665"/>
            <a:ext cx="12742965" cy="3616269"/>
            <a:chOff x="677801" y="2916315"/>
            <a:chExt cx="12742965" cy="3616269"/>
          </a:xfrm>
        </p:grpSpPr>
        <p:sp>
          <p:nvSpPr>
            <p:cNvPr id="3" name="Rechteck: abgerundete Ecken 2">
              <a:extLst>
                <a:ext uri="{FF2B5EF4-FFF2-40B4-BE49-F238E27FC236}">
                  <a16:creationId xmlns:a16="http://schemas.microsoft.com/office/drawing/2014/main" id="{D5896004-DE7F-C8CB-87AC-8498EA21CAF2}"/>
                </a:ext>
              </a:extLst>
            </p:cNvPr>
            <p:cNvSpPr/>
            <p:nvPr/>
          </p:nvSpPr>
          <p:spPr>
            <a:xfrm>
              <a:off x="677801"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4</a:t>
              </a:r>
            </a:p>
            <a:p>
              <a:pPr algn="ctr"/>
              <a:r>
                <a:rPr lang="de-DE" sz="2400" b="1"/>
                <a:t>Jahre</a:t>
              </a:r>
            </a:p>
            <a:p>
              <a:pPr algn="ctr"/>
              <a:endParaRPr lang="de-DE" sz="2400" b="1"/>
            </a:p>
            <a:p>
              <a:pPr algn="ctr"/>
              <a:endParaRPr lang="de-DE" sz="2400" b="1"/>
            </a:p>
            <a:p>
              <a:pPr algn="ctr"/>
              <a:endParaRPr lang="de-CH" sz="2400" b="1"/>
            </a:p>
          </p:txBody>
        </p:sp>
        <p:sp>
          <p:nvSpPr>
            <p:cNvPr id="7" name="Rechteck: abgerundete Ecken 6">
              <a:extLst>
                <a:ext uri="{FF2B5EF4-FFF2-40B4-BE49-F238E27FC236}">
                  <a16:creationId xmlns:a16="http://schemas.microsoft.com/office/drawing/2014/main" id="{0BBFDBF7-4658-62CC-C141-A1130CAAF8E4}"/>
                </a:ext>
              </a:extLst>
            </p:cNvPr>
            <p:cNvSpPr/>
            <p:nvPr/>
          </p:nvSpPr>
          <p:spPr>
            <a:xfrm>
              <a:off x="10540766" y="2916315"/>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4000" b="1"/>
                <a:t>BMS</a:t>
              </a:r>
              <a:br>
                <a:rPr lang="de-DE" sz="4000" b="1"/>
              </a:br>
              <a:r>
                <a:rPr lang="de-DE" sz="4000" b="1"/>
                <a:t>möglich</a:t>
              </a:r>
            </a:p>
            <a:p>
              <a:pPr algn="ctr"/>
              <a:endParaRPr lang="de-DE" sz="4000" b="1"/>
            </a:p>
            <a:p>
              <a:pPr algn="ctr"/>
              <a:endParaRPr lang="de-DE" sz="4000" b="1"/>
            </a:p>
          </p:txBody>
        </p:sp>
        <p:sp>
          <p:nvSpPr>
            <p:cNvPr id="10" name="Rechteck: abgerundete Ecken 9">
              <a:extLst>
                <a:ext uri="{FF2B5EF4-FFF2-40B4-BE49-F238E27FC236}">
                  <a16:creationId xmlns:a16="http://schemas.microsoft.com/office/drawing/2014/main" id="{36523EA1-BD7C-0FFC-B1EC-B9B6E4D6368C}"/>
                </a:ext>
              </a:extLst>
            </p:cNvPr>
            <p:cNvSpPr/>
            <p:nvPr/>
          </p:nvSpPr>
          <p:spPr>
            <a:xfrm>
              <a:off x="3917909"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1-2</a:t>
              </a:r>
            </a:p>
            <a:p>
              <a:pPr algn="ctr"/>
              <a:r>
                <a:rPr lang="de-DE" sz="2400" b="1"/>
                <a:t>Tage Berufsschule pro Woche</a:t>
              </a:r>
            </a:p>
            <a:p>
              <a:pPr algn="ctr"/>
              <a:endParaRPr lang="de-DE" sz="2400" b="1"/>
            </a:p>
            <a:p>
              <a:pPr algn="ctr"/>
              <a:endParaRPr lang="de-DE" sz="2400" b="1"/>
            </a:p>
          </p:txBody>
        </p:sp>
        <p:sp>
          <p:nvSpPr>
            <p:cNvPr id="11" name="Rechteck: abgerundete Ecken 10">
              <a:extLst>
                <a:ext uri="{FF2B5EF4-FFF2-40B4-BE49-F238E27FC236}">
                  <a16:creationId xmlns:a16="http://schemas.microsoft.com/office/drawing/2014/main" id="{75471962-2CDF-BDDC-21D2-BC76436E937D}"/>
                </a:ext>
              </a:extLst>
            </p:cNvPr>
            <p:cNvSpPr/>
            <p:nvPr/>
          </p:nvSpPr>
          <p:spPr>
            <a:xfrm>
              <a:off x="7158017"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4</a:t>
              </a:r>
            </a:p>
            <a:p>
              <a:pPr algn="ctr"/>
              <a:r>
                <a:rPr lang="de-DE" sz="2400" b="1"/>
                <a:t>Überbetriebliche Kurse</a:t>
              </a:r>
            </a:p>
            <a:p>
              <a:pPr algn="ctr"/>
              <a:endParaRPr lang="de-DE" sz="2400" b="1"/>
            </a:p>
            <a:p>
              <a:pPr algn="ctr"/>
              <a:r>
                <a:rPr lang="de-DE" sz="3200" b="1"/>
                <a:t>48 </a:t>
              </a:r>
              <a:r>
                <a:rPr lang="de-DE" sz="3200" b="1" err="1"/>
                <a:t>üK</a:t>
              </a:r>
              <a:r>
                <a:rPr lang="de-DE" sz="3200" b="1"/>
                <a:t>-Tage</a:t>
              </a:r>
            </a:p>
          </p:txBody>
        </p:sp>
      </p:grpSp>
    </p:spTree>
    <p:extLst>
      <p:ext uri="{BB962C8B-B14F-4D97-AF65-F5344CB8AC3E}">
        <p14:creationId xmlns:p14="http://schemas.microsoft.com/office/powerpoint/2010/main" val="1962240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Berufsbild und Bildungsinhalte</a:t>
            </a:r>
          </a:p>
        </p:txBody>
      </p:sp>
      <p:sp>
        <p:nvSpPr>
          <p:cNvPr id="3" name="Inhaltsplatzhalter 2"/>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pPr>
            <a:r>
              <a:rPr lang="de-CH" sz="3200"/>
              <a:t>Die Inhalte im Bildungsplan und das Berufsbild wurden von Grund auf neu erarbeitet. </a:t>
            </a:r>
          </a:p>
          <a:p>
            <a:pPr marL="0" indent="0">
              <a:spcAft>
                <a:spcPts val="600"/>
              </a:spcAft>
              <a:buNone/>
            </a:pPr>
            <a:endParaRPr lang="de-CH" sz="3200"/>
          </a:p>
          <a:p>
            <a:pPr marL="571500" indent="-571500">
              <a:spcAft>
                <a:spcPts val="600"/>
              </a:spcAft>
              <a:buFont typeface="Arial" panose="020B0604020202020204" pitchFamily="34" charset="0"/>
              <a:buChar char="•"/>
            </a:pPr>
            <a:r>
              <a:rPr lang="de-CH" sz="3200"/>
              <a:t>Die gestiegenen Anforderungen bezüglich der Ausführung von Elektroinstallationen für die Gebäudetechnik, beispielsweise die wachsende Installationsdichte und Technologisierung, die Berücksichtigung erneuerbarer Energien sowie die Optimierung der stromverbrauchenden Bereiche widerspiegeln sich in den Bildungsinhalten.</a:t>
            </a:r>
          </a:p>
          <a:p>
            <a:pPr marL="0" indent="0">
              <a:spcAft>
                <a:spcPts val="600"/>
              </a:spcAft>
              <a:buNone/>
            </a:pPr>
            <a:endParaRPr lang="de-CH" sz="3200"/>
          </a:p>
          <a:p>
            <a:pPr marL="571500" indent="-571500">
              <a:spcAft>
                <a:spcPts val="600"/>
              </a:spcAft>
              <a:buFont typeface="Arial" panose="020B0604020202020204" pitchFamily="34" charset="0"/>
              <a:buChar char="•"/>
            </a:pPr>
            <a:r>
              <a:rPr lang="de-DE" sz="3200"/>
              <a:t>Elektroinstallateurinnen und Elektroinstallateure sind Fachkräfte für die Installation, das Erstellen, Instandhalten und Vernetzen von Elektroanlagen, Kommunikationsanlagen für Sprache und Daten und Anlagen der Gebäudetechnik, der Sicherheit sowie der erneuerbaren Energien.</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66</a:t>
            </a:fld>
            <a:endParaRPr lang="de-CH"/>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9552E141-6B98-D3A0-8998-2B54308AA5FD}"/>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85309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Berufsbild und Bildungsinhalte</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67</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13" name="Grafik 12">
            <a:extLst>
              <a:ext uri="{FF2B5EF4-FFF2-40B4-BE49-F238E27FC236}">
                <a16:creationId xmlns:a16="http://schemas.microsoft.com/office/drawing/2014/main" id="{F4CE8C3C-7A98-6B79-9A2C-70DCCD3FFA08}"/>
              </a:ext>
            </a:extLst>
          </p:cNvPr>
          <p:cNvPicPr>
            <a:picLocks noChangeAspect="1"/>
          </p:cNvPicPr>
          <p:nvPr/>
        </p:nvPicPr>
        <p:blipFill>
          <a:blip r:embed="rId2"/>
          <a:stretch>
            <a:fillRect/>
          </a:stretch>
        </p:blipFill>
        <p:spPr>
          <a:xfrm>
            <a:off x="652987" y="1318948"/>
            <a:ext cx="13488958" cy="7995018"/>
          </a:xfrm>
          <a:prstGeom prst="rect">
            <a:avLst/>
          </a:prstGeom>
        </p:spPr>
      </p:pic>
      <p:sp>
        <p:nvSpPr>
          <p:cNvPr id="9" name="Inhaltsplatzhalter 2">
            <a:extLst>
              <a:ext uri="{FF2B5EF4-FFF2-40B4-BE49-F238E27FC236}">
                <a16:creationId xmlns:a16="http://schemas.microsoft.com/office/drawing/2014/main" id="{E04383B4-FD23-49B7-03F9-19F43051FEA6}"/>
              </a:ext>
            </a:extLst>
          </p:cNvPr>
          <p:cNvSpPr txBox="1">
            <a:spLocks/>
          </p:cNvSpPr>
          <p:nvPr/>
        </p:nvSpPr>
        <p:spPr>
          <a:xfrm>
            <a:off x="9893473" y="1662554"/>
            <a:ext cx="5256584" cy="132560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600"/>
              </a:spcAft>
              <a:buNone/>
            </a:pPr>
            <a:r>
              <a:rPr lang="de-CH" sz="2400" b="1" dirty="0">
                <a:solidFill>
                  <a:srgbClr val="FF0000"/>
                </a:solidFill>
              </a:rPr>
              <a:t>6 Handlungskompetenzbereiche</a:t>
            </a:r>
          </a:p>
          <a:p>
            <a:pPr marL="0" indent="0">
              <a:spcAft>
                <a:spcPts val="600"/>
              </a:spcAft>
              <a:buNone/>
            </a:pPr>
            <a:r>
              <a:rPr lang="de-CH" sz="2400" b="1" dirty="0">
                <a:solidFill>
                  <a:srgbClr val="FF0000"/>
                </a:solidFill>
              </a:rPr>
              <a:t>27 Handlungskompetenzen</a:t>
            </a:r>
          </a:p>
          <a:p>
            <a:pPr marL="623888" lvl="1" indent="0">
              <a:spcAft>
                <a:spcPts val="600"/>
              </a:spcAft>
              <a:buFont typeface="Calibri" panose="020F0502020204030204" pitchFamily="34" charset="0"/>
              <a:buNone/>
            </a:pPr>
            <a:endParaRPr lang="de-CH" sz="3600" dirty="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1FEE66F0-417E-7D5D-44FF-D2A03C17550B}"/>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02936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68</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pPr>
            <a:r>
              <a:rPr lang="de-CH" sz="3200"/>
              <a:t>Der Beruf Elektroinstallateur: in EFZ entwickelt sich zusammen mit gestiegenen Anforderungen und Komplexität in der Gebäudetechnik, sowie im Erbringen von Service- und Dienstleistungen zukunftsorientiert weiter. Im revidierten Beruf werden beispielsweise die Lernenden bezüglich elektrischer Anlagen und Steuerungssysteme (</a:t>
            </a:r>
            <a:r>
              <a:rPr lang="de-CH" sz="3200" err="1"/>
              <a:t>HKB</a:t>
            </a:r>
            <a:r>
              <a:rPr lang="de-CH" sz="3200"/>
              <a:t>:c), Gebäudetechnik (</a:t>
            </a:r>
            <a:r>
              <a:rPr lang="de-CH" sz="3200" err="1"/>
              <a:t>HKB:d</a:t>
            </a:r>
            <a:r>
              <a:rPr lang="de-CH" sz="3200"/>
              <a:t>) sowie im Erbringen von Dienstleistungen (</a:t>
            </a:r>
            <a:r>
              <a:rPr lang="de-CH" sz="3200" err="1"/>
              <a:t>HKB:e</a:t>
            </a:r>
            <a:r>
              <a:rPr lang="de-CH" sz="3200"/>
              <a:t>) und Abschlussarbeiten (</a:t>
            </a:r>
            <a:r>
              <a:rPr lang="de-CH" sz="3200" err="1"/>
              <a:t>HKB:f</a:t>
            </a:r>
            <a:r>
              <a:rPr lang="de-CH" sz="3200"/>
              <a:t>) optimal auf ihre berufliche Zukunft vorbereitet. </a:t>
            </a:r>
          </a:p>
          <a:p>
            <a:pPr marL="571500" indent="-571500">
              <a:spcAft>
                <a:spcPts val="600"/>
              </a:spcAft>
              <a:buFont typeface="Arial" panose="020B0604020202020204" pitchFamily="34" charset="0"/>
              <a:buChar char="•"/>
            </a:pPr>
            <a:endParaRPr lang="de-CH" sz="3200"/>
          </a:p>
          <a:p>
            <a:pPr marL="571500" indent="-571500">
              <a:spcAft>
                <a:spcPts val="600"/>
              </a:spcAft>
              <a:buFont typeface="Arial" panose="020B0604020202020204" pitchFamily="34" charset="0"/>
              <a:buChar char="•"/>
            </a:pPr>
            <a:r>
              <a:rPr lang="de-CH" sz="3200"/>
              <a:t>Der Fokus auf die neuen Handlungskompetenzen muss bei der Rekrutierung von neuen Lernenden in den Betrieben und später in der Ausbildung an allen drei Lernorten entsprechend berücksichtigt werden.</a:t>
            </a:r>
          </a:p>
          <a:p>
            <a:pPr marL="0" indent="0">
              <a:spcAft>
                <a:spcPts val="600"/>
              </a:spcAft>
              <a:buNone/>
            </a:pPr>
            <a:endParaRPr lang="de-CH" sz="32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66901514-2C32-BD3F-CD82-81F609A5BA18}"/>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14353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69</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pPr>
            <a:r>
              <a:rPr lang="de-CH" sz="3200"/>
              <a:t>Beispielsweise wird der neu erstellte Handlungskompetenzbereich </a:t>
            </a:r>
            <a:r>
              <a:rPr lang="de-CH" sz="3200" b="1"/>
              <a:t>"Installieren von Gebäudetechnik"</a:t>
            </a:r>
            <a:r>
              <a:rPr lang="de-CH" sz="3200"/>
              <a:t> (</a:t>
            </a:r>
            <a:r>
              <a:rPr lang="de-CH" sz="3200" err="1"/>
              <a:t>HKB:d</a:t>
            </a:r>
            <a:r>
              <a:rPr lang="de-CH" sz="3200"/>
              <a:t>) ein wesentlicher Ausbildungsbestandteil für die Grundbildung Elektroinstallateur: in EFZ an allen drei Lernorten. Die Gewichtung in der Lektionenzahl der Berufsfachschule und im Qualifikationsverfahren ist entsprechend hoch. </a:t>
            </a:r>
          </a:p>
          <a:p>
            <a:pPr marL="0" indent="0">
              <a:spcAft>
                <a:spcPts val="600"/>
              </a:spcAft>
              <a:buNone/>
            </a:pPr>
            <a:r>
              <a:rPr lang="de-CH" sz="3200"/>
              <a:t>      Die Beschreibung der Handlungskompetenzen zeigen auf, was für Anforderungen in </a:t>
            </a:r>
          </a:p>
          <a:p>
            <a:pPr marL="0" indent="0">
              <a:spcAft>
                <a:spcPts val="600"/>
              </a:spcAft>
              <a:buNone/>
            </a:pPr>
            <a:r>
              <a:rPr lang="de-CH" sz="3200"/>
              <a:t>      diesem Handlungskompetenzbereich an das berufliche Können gestellt werden.</a:t>
            </a:r>
          </a:p>
          <a:p>
            <a:pPr marL="0" indent="0">
              <a:spcAft>
                <a:spcPts val="600"/>
              </a:spcAft>
              <a:buNone/>
            </a:pPr>
            <a:endParaRPr lang="de-CH" sz="32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FC44B7D8-144F-EEED-7744-2DEFE96F0986}"/>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3952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dirty="0"/>
              <a:t>Methodik und Didaktik</a:t>
            </a:r>
          </a:p>
        </p:txBody>
      </p:sp>
      <p:sp>
        <p:nvSpPr>
          <p:cNvPr id="3" name="Inhaltsplatzhalter 2"/>
          <p:cNvSpPr>
            <a:spLocks noGrp="1"/>
          </p:cNvSpPr>
          <p:nvPr>
            <p:ph idx="1"/>
          </p:nvPr>
        </p:nvSpPr>
        <p:spPr>
          <a:xfrm>
            <a:off x="685635" y="1593780"/>
            <a:ext cx="14185576" cy="7437466"/>
          </a:xfrm>
        </p:spPr>
        <p:txBody>
          <a:bodyPr/>
          <a:lstStyle/>
          <a:p>
            <a:pPr marL="571500" indent="-571500" defTabSz="2268000">
              <a:spcAft>
                <a:spcPts val="600"/>
              </a:spcAft>
              <a:buFont typeface="Arial" panose="020B0604020202020204" pitchFamily="34" charset="0"/>
              <a:buChar char="•"/>
            </a:pPr>
            <a:r>
              <a:rPr lang="de-CH" sz="4000" dirty="0">
                <a:cs typeface="Calibri Light" panose="020F0302020204030204" pitchFamily="34" charset="0"/>
                <a:hlinkClick r:id="rId2" action="ppaction://hlinksldjump"/>
              </a:rPr>
              <a:t>In der Totalrevision der Elektroberufe sind die Bildungserlasse auf die Handlungskompetenz und auf den aktuellen SBFI-Leittext umgestellt worden.</a:t>
            </a:r>
            <a:endParaRPr lang="de-CH" sz="4000" dirty="0">
              <a:cs typeface="Calibri Light" panose="020F0302020204030204" pitchFamily="34" charset="0"/>
            </a:endParaRPr>
          </a:p>
          <a:p>
            <a:pPr marL="0" indent="0" defTabSz="2268000">
              <a:spcAft>
                <a:spcPts val="600"/>
              </a:spcAft>
              <a:buNone/>
            </a:pPr>
            <a:endParaRPr lang="de-CH" dirty="0">
              <a:cs typeface="Calibri Light" panose="020F0302020204030204" pitchFamily="34" charset="0"/>
            </a:endParaRPr>
          </a:p>
          <a:p>
            <a:pPr marL="0" indent="0" defTabSz="2268000">
              <a:spcAft>
                <a:spcPts val="600"/>
              </a:spcAft>
              <a:buNone/>
            </a:pPr>
            <a:r>
              <a:rPr lang="de-CH" dirty="0"/>
              <a:t>                   Handlungsorientierte Ausbildung an allen drei Lernorten</a:t>
            </a:r>
          </a:p>
          <a:p>
            <a:pPr marL="0" indent="0" defTabSz="2268000">
              <a:spcAft>
                <a:spcPts val="600"/>
              </a:spcAft>
              <a:buNone/>
            </a:pPr>
            <a:endParaRPr lang="de-CH" dirty="0"/>
          </a:p>
          <a:p>
            <a:pPr marL="0" indent="0" defTabSz="2268000">
              <a:spcAft>
                <a:spcPts val="600"/>
              </a:spcAft>
              <a:buNone/>
            </a:pPr>
            <a:r>
              <a:rPr lang="de-DE" dirty="0"/>
              <a:t>     </a:t>
            </a:r>
          </a:p>
          <a:p>
            <a:pPr marL="0" indent="0" defTabSz="2268000">
              <a:spcAft>
                <a:spcPts val="600"/>
              </a:spcAft>
              <a:buNone/>
            </a:pPr>
            <a:r>
              <a:rPr lang="de-DE" dirty="0"/>
              <a:t>                   Verstärkung der Lernortkooperation</a:t>
            </a:r>
          </a:p>
          <a:p>
            <a:pPr marL="0" indent="0" defTabSz="2268000">
              <a:spcAft>
                <a:spcPts val="600"/>
              </a:spcAft>
              <a:buNone/>
            </a:pPr>
            <a:endParaRPr lang="de-CH" dirty="0"/>
          </a:p>
          <a:p>
            <a:pPr marL="0" indent="0" defTabSz="2268000">
              <a:spcAft>
                <a:spcPts val="600"/>
              </a:spcAft>
              <a:buNone/>
            </a:pPr>
            <a:endParaRPr lang="de-CH" dirty="0"/>
          </a:p>
          <a:p>
            <a:pPr marL="0" indent="0" defTabSz="2268000">
              <a:spcAft>
                <a:spcPts val="600"/>
              </a:spcAft>
              <a:buNone/>
            </a:pPr>
            <a:r>
              <a:rPr lang="de-CH" dirty="0"/>
              <a:t>                   Verstärkung der Lernbegleitung</a:t>
            </a:r>
            <a:endParaRPr lang="de-CH" sz="3600" dirty="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a:t>
            </a:fld>
            <a:endParaRPr lang="de-CH"/>
          </a:p>
        </p:txBody>
      </p:sp>
      <p:pic>
        <p:nvPicPr>
          <p:cNvPr id="9" name="Grafik 8" descr="Zeichensprache mit einfarbiger Füllung">
            <a:extLst>
              <a:ext uri="{FF2B5EF4-FFF2-40B4-BE49-F238E27FC236}">
                <a16:creationId xmlns:a16="http://schemas.microsoft.com/office/drawing/2014/main" id="{C0847D12-666D-62B2-E563-CAEB6623A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613" y="3625936"/>
            <a:ext cx="1659849" cy="1659849"/>
          </a:xfrm>
          <a:prstGeom prst="rect">
            <a:avLst/>
          </a:prstGeom>
        </p:spPr>
      </p:pic>
      <p:pic>
        <p:nvPicPr>
          <p:cNvPr id="11" name="Grafik 10" descr="Muskulöser Arm mit einfarbiger Füllung">
            <a:extLst>
              <a:ext uri="{FF2B5EF4-FFF2-40B4-BE49-F238E27FC236}">
                <a16:creationId xmlns:a16="http://schemas.microsoft.com/office/drawing/2014/main" id="{A4091F10-CAD7-2C78-19C4-2523ECCFB5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8681" y="5715462"/>
            <a:ext cx="1363712" cy="1363712"/>
          </a:xfrm>
          <a:prstGeom prst="rect">
            <a:avLst/>
          </a:prstGeom>
        </p:spPr>
      </p:pic>
      <p:pic>
        <p:nvPicPr>
          <p:cNvPr id="12" name="Grafik 11" descr="Muskulöser Arm mit einfarbiger Füllung">
            <a:extLst>
              <a:ext uri="{FF2B5EF4-FFF2-40B4-BE49-F238E27FC236}">
                <a16:creationId xmlns:a16="http://schemas.microsoft.com/office/drawing/2014/main" id="{21442869-1E3D-D074-DC31-9AC377B492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8681" y="7749111"/>
            <a:ext cx="1363712" cy="1363712"/>
          </a:xfrm>
          <a:prstGeom prst="rect">
            <a:avLst/>
          </a:prstGeom>
        </p:spPr>
      </p:pic>
    </p:spTree>
    <p:extLst>
      <p:ext uri="{BB962C8B-B14F-4D97-AF65-F5344CB8AC3E}">
        <p14:creationId xmlns:p14="http://schemas.microsoft.com/office/powerpoint/2010/main" val="1096994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70</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10" name="Grafik 9">
            <a:extLst>
              <a:ext uri="{FF2B5EF4-FFF2-40B4-BE49-F238E27FC236}">
                <a16:creationId xmlns:a16="http://schemas.microsoft.com/office/drawing/2014/main" id="{5F54B3E9-46E6-6B32-4BF6-0963A6EFF1A0}"/>
              </a:ext>
            </a:extLst>
          </p:cNvPr>
          <p:cNvPicPr>
            <a:picLocks noChangeAspect="1"/>
          </p:cNvPicPr>
          <p:nvPr/>
        </p:nvPicPr>
        <p:blipFill>
          <a:blip r:embed="rId2"/>
          <a:stretch>
            <a:fillRect/>
          </a:stretch>
        </p:blipFill>
        <p:spPr>
          <a:xfrm>
            <a:off x="662824" y="5266095"/>
            <a:ext cx="15695286" cy="2208382"/>
          </a:xfrm>
          <a:prstGeom prst="rect">
            <a:avLst/>
          </a:prstGeom>
        </p:spPr>
      </p:pic>
      <p:pic>
        <p:nvPicPr>
          <p:cNvPr id="12" name="Grafik 11">
            <a:extLst>
              <a:ext uri="{FF2B5EF4-FFF2-40B4-BE49-F238E27FC236}">
                <a16:creationId xmlns:a16="http://schemas.microsoft.com/office/drawing/2014/main" id="{FC6909E9-53DE-D1D9-3241-3C70759D877D}"/>
              </a:ext>
            </a:extLst>
          </p:cNvPr>
          <p:cNvPicPr>
            <a:picLocks noChangeAspect="1"/>
          </p:cNvPicPr>
          <p:nvPr/>
        </p:nvPicPr>
        <p:blipFill>
          <a:blip r:embed="rId3"/>
          <a:stretch>
            <a:fillRect/>
          </a:stretch>
        </p:blipFill>
        <p:spPr>
          <a:xfrm>
            <a:off x="662824" y="1835222"/>
            <a:ext cx="15680309" cy="2384418"/>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79C3AF1F-74B4-913B-7871-D8DE19B2D0F8}"/>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451483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71</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5" name="Grafik 4">
            <a:extLst>
              <a:ext uri="{FF2B5EF4-FFF2-40B4-BE49-F238E27FC236}">
                <a16:creationId xmlns:a16="http://schemas.microsoft.com/office/drawing/2014/main" id="{2D4F984E-89F7-39B9-9157-A258F273B509}"/>
              </a:ext>
            </a:extLst>
          </p:cNvPr>
          <p:cNvPicPr>
            <a:picLocks noChangeAspect="1"/>
          </p:cNvPicPr>
          <p:nvPr/>
        </p:nvPicPr>
        <p:blipFill>
          <a:blip r:embed="rId2"/>
          <a:stretch>
            <a:fillRect/>
          </a:stretch>
        </p:blipFill>
        <p:spPr>
          <a:xfrm>
            <a:off x="685383" y="1780456"/>
            <a:ext cx="15703662" cy="2304256"/>
          </a:xfrm>
          <a:prstGeom prst="rect">
            <a:avLst/>
          </a:prstGeom>
        </p:spPr>
      </p:pic>
      <p:pic>
        <p:nvPicPr>
          <p:cNvPr id="11" name="Grafik 10">
            <a:extLst>
              <a:ext uri="{FF2B5EF4-FFF2-40B4-BE49-F238E27FC236}">
                <a16:creationId xmlns:a16="http://schemas.microsoft.com/office/drawing/2014/main" id="{7D593C6F-9B8C-729A-B3B6-606F1B4DC84F}"/>
              </a:ext>
            </a:extLst>
          </p:cNvPr>
          <p:cNvPicPr>
            <a:picLocks noChangeAspect="1"/>
          </p:cNvPicPr>
          <p:nvPr/>
        </p:nvPicPr>
        <p:blipFill>
          <a:blip r:embed="rId3"/>
          <a:stretch>
            <a:fillRect/>
          </a:stretch>
        </p:blipFill>
        <p:spPr>
          <a:xfrm>
            <a:off x="690452" y="4893247"/>
            <a:ext cx="16073032" cy="1587860"/>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9E03C787-E060-B3DE-59F6-C79A016ED41A}"/>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856015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72</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Betriebe</a:t>
            </a:r>
          </a:p>
          <a:p>
            <a:pPr marL="0" indent="0">
              <a:spcAft>
                <a:spcPts val="600"/>
              </a:spcAft>
              <a:buNone/>
            </a:pPr>
            <a:r>
              <a:rPr lang="de-CH" sz="3200"/>
              <a:t>      Die Ausbildung muss dem neu erstellten Ausbildungsprogramm für Betriebe entsprechen </a:t>
            </a:r>
          </a:p>
          <a:p>
            <a:pPr marL="0" indent="0">
              <a:spcAft>
                <a:spcPts val="600"/>
              </a:spcAft>
              <a:buNone/>
            </a:pPr>
            <a:r>
              <a:rPr lang="de-CH" sz="3200"/>
              <a:t>      </a:t>
            </a:r>
            <a:r>
              <a:rPr lang="de-CH" sz="2800"/>
              <a:t>(Anhang 1 Bildungsplan)</a:t>
            </a:r>
            <a:r>
              <a:rPr lang="de-CH" sz="3200"/>
              <a:t>. Bei der Ausbildung der Lernenden muss insbesondere der Fokus </a:t>
            </a:r>
          </a:p>
          <a:p>
            <a:pPr marL="0" indent="0">
              <a:spcAft>
                <a:spcPts val="600"/>
              </a:spcAft>
              <a:buNone/>
            </a:pPr>
            <a:r>
              <a:rPr lang="de-CH" sz="3200"/>
              <a:t>      auf den neuen Handlungskompetenzbereich "Gebäudetechnik" berücksichtigt und </a:t>
            </a:r>
          </a:p>
          <a:p>
            <a:pPr marL="0" indent="0">
              <a:spcAft>
                <a:spcPts val="600"/>
              </a:spcAft>
              <a:buNone/>
            </a:pPr>
            <a:r>
              <a:rPr lang="de-CH" sz="3200"/>
              <a:t>      entsprechend mit der Gewichtung der Ausbildung in der Berufsfachschule, den </a:t>
            </a:r>
            <a:r>
              <a:rPr lang="de-CH" sz="3200" err="1"/>
              <a:t>üK</a:t>
            </a:r>
            <a:r>
              <a:rPr lang="de-CH" sz="3200"/>
              <a:t>-Kursen </a:t>
            </a:r>
          </a:p>
          <a:p>
            <a:pPr marL="0" indent="0">
              <a:spcAft>
                <a:spcPts val="600"/>
              </a:spcAft>
              <a:buNone/>
            </a:pPr>
            <a:r>
              <a:rPr lang="de-CH" sz="3200"/>
              <a:t>      und der Gewichtung im Qualifikationsverfahren übereinstimmen.</a:t>
            </a: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F7101E30-E5D9-D709-308C-205C26BFAEBF}"/>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54385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73</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Überbetriebliche Kurse</a:t>
            </a:r>
          </a:p>
          <a:p>
            <a:pPr marL="0" indent="0">
              <a:spcAft>
                <a:spcPts val="600"/>
              </a:spcAft>
              <a:buNone/>
            </a:pPr>
            <a:r>
              <a:rPr lang="de-CH" sz="3200"/>
              <a:t>      Der Beruf Elektroinstallateur: in EFZ umfasst 4 </a:t>
            </a:r>
            <a:r>
              <a:rPr lang="de-CH" sz="3200" err="1"/>
              <a:t>üK</a:t>
            </a:r>
            <a:r>
              <a:rPr lang="de-CH" sz="3200"/>
              <a:t>-Kurse mit Total 48 </a:t>
            </a:r>
            <a:r>
              <a:rPr lang="de-CH" sz="3200" err="1"/>
              <a:t>üK</a:t>
            </a:r>
            <a:r>
              <a:rPr lang="de-CH" sz="3200"/>
              <a:t>-Tagen. Die </a:t>
            </a:r>
          </a:p>
          <a:p>
            <a:pPr marL="0" indent="0">
              <a:spcAft>
                <a:spcPts val="600"/>
              </a:spcAft>
              <a:buNone/>
            </a:pPr>
            <a:r>
              <a:rPr lang="de-CH" sz="3200"/>
              <a:t>      Bildungsinhalte müssen dem neu erstellten </a:t>
            </a:r>
            <a:r>
              <a:rPr lang="de-CH" sz="3200" err="1"/>
              <a:t>üK</a:t>
            </a:r>
            <a:r>
              <a:rPr lang="de-CH" sz="3200"/>
              <a:t>-Ausbildungsprogramm entsprechen </a:t>
            </a:r>
          </a:p>
          <a:p>
            <a:pPr marL="0" indent="0">
              <a:spcAft>
                <a:spcPts val="600"/>
              </a:spcAft>
              <a:buNone/>
            </a:pPr>
            <a:r>
              <a:rPr lang="de-CH" sz="3200"/>
              <a:t>      </a:t>
            </a:r>
            <a:r>
              <a:rPr lang="de-CH" sz="2800"/>
              <a:t>(Anhang 1 Bildungsplan)</a:t>
            </a:r>
            <a:r>
              <a:rPr lang="de-CH" sz="3200"/>
              <a:t>. Das überarbeitete </a:t>
            </a:r>
            <a:r>
              <a:rPr lang="de-CH" sz="3200" err="1"/>
              <a:t>üK</a:t>
            </a:r>
            <a:r>
              <a:rPr lang="de-CH" sz="3200"/>
              <a:t>-Ausbildungskonzept sowie die </a:t>
            </a:r>
            <a:r>
              <a:rPr lang="de-CH" sz="3200" err="1"/>
              <a:t>üK</a:t>
            </a:r>
            <a:r>
              <a:rPr lang="de-CH" sz="3200"/>
              <a:t>- </a:t>
            </a:r>
          </a:p>
          <a:p>
            <a:pPr marL="0" indent="0">
              <a:spcAft>
                <a:spcPts val="600"/>
              </a:spcAft>
              <a:buNone/>
            </a:pPr>
            <a:r>
              <a:rPr lang="de-CH" sz="3200"/>
              <a:t>      Lehrmittel müssen den Anforderungen der neuen Handlungskompetenzbereiche und der </a:t>
            </a:r>
          </a:p>
          <a:p>
            <a:pPr marL="0" indent="0">
              <a:spcAft>
                <a:spcPts val="600"/>
              </a:spcAft>
              <a:buNone/>
            </a:pPr>
            <a:r>
              <a:rPr lang="de-CH" sz="3200"/>
              <a:t>      BiVo2026 entsprechen und die Gewichtung in der Ausbildung Berufsfachschule und </a:t>
            </a:r>
          </a:p>
          <a:p>
            <a:pPr marL="0" indent="0">
              <a:spcAft>
                <a:spcPts val="600"/>
              </a:spcAft>
              <a:buNone/>
            </a:pPr>
            <a:r>
              <a:rPr lang="de-CH" sz="3200"/>
              <a:t>      die Gewichtung im Qualifikationsverfahren berücksichtigen.</a:t>
            </a: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71F6C058-D0BB-3A9E-32D4-938795209EB2}"/>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273414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74</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Berufsfachschule</a:t>
            </a:r>
          </a:p>
          <a:p>
            <a:pPr marL="0" indent="0">
              <a:spcAft>
                <a:spcPts val="600"/>
              </a:spcAft>
              <a:buNone/>
            </a:pPr>
            <a:r>
              <a:rPr lang="de-CH" sz="3200"/>
              <a:t>      In der Berufsfachschule umfasst der Handlungskompetenzbereich "Gebäudetechnik" rund     </a:t>
            </a:r>
          </a:p>
          <a:p>
            <a:pPr marL="0" indent="0">
              <a:spcAft>
                <a:spcPts val="600"/>
              </a:spcAft>
              <a:buNone/>
            </a:pPr>
            <a:r>
              <a:rPr lang="de-CH" sz="3200"/>
              <a:t>      30% der gesamten Lektionen Berufskenntnisse. </a:t>
            </a:r>
          </a:p>
        </p:txBody>
      </p:sp>
      <p:pic>
        <p:nvPicPr>
          <p:cNvPr id="7" name="Grafik 6">
            <a:extLst>
              <a:ext uri="{FF2B5EF4-FFF2-40B4-BE49-F238E27FC236}">
                <a16:creationId xmlns:a16="http://schemas.microsoft.com/office/drawing/2014/main" id="{0F9C2F48-7D9D-E769-02EC-616E892FEEFF}"/>
              </a:ext>
            </a:extLst>
          </p:cNvPr>
          <p:cNvPicPr>
            <a:picLocks noChangeAspect="1"/>
          </p:cNvPicPr>
          <p:nvPr/>
        </p:nvPicPr>
        <p:blipFill>
          <a:blip r:embed="rId2"/>
          <a:stretch>
            <a:fillRect/>
          </a:stretch>
        </p:blipFill>
        <p:spPr>
          <a:xfrm>
            <a:off x="1256300" y="3690937"/>
            <a:ext cx="9001818" cy="5362327"/>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BDB12364-263D-4F4B-62CB-7C956CE223CC}"/>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280487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75</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Qualifikationsverfahren praktische Arbeit (VPA)</a:t>
            </a:r>
          </a:p>
          <a:p>
            <a:pPr marL="0" indent="0">
              <a:spcAft>
                <a:spcPts val="600"/>
              </a:spcAft>
              <a:buNone/>
            </a:pPr>
            <a:r>
              <a:rPr lang="de-CH" sz="3200"/>
              <a:t>      Im Qualifikationsverfahren praktische Arbeit (VPA) ist der Handlungskompetenzbereich </a:t>
            </a:r>
          </a:p>
          <a:p>
            <a:pPr marL="0" indent="0">
              <a:spcAft>
                <a:spcPts val="600"/>
              </a:spcAft>
              <a:buNone/>
            </a:pPr>
            <a:r>
              <a:rPr lang="de-CH" sz="3200"/>
              <a:t>      "Gebäudetechnik" mit 30% gewichtet.</a:t>
            </a:r>
          </a:p>
          <a:p>
            <a:pPr marL="0" indent="0">
              <a:spcAft>
                <a:spcPts val="600"/>
              </a:spcAft>
              <a:buNone/>
            </a:pPr>
            <a:endParaRPr lang="de-CH" sz="3200"/>
          </a:p>
          <a:p>
            <a:pPr marL="0" indent="0">
              <a:spcAft>
                <a:spcPts val="600"/>
              </a:spcAft>
              <a:buNone/>
            </a:pPr>
            <a:endParaRPr lang="de-CH" sz="3200"/>
          </a:p>
        </p:txBody>
      </p:sp>
      <p:pic>
        <p:nvPicPr>
          <p:cNvPr id="11" name="Grafik 10">
            <a:extLst>
              <a:ext uri="{FF2B5EF4-FFF2-40B4-BE49-F238E27FC236}">
                <a16:creationId xmlns:a16="http://schemas.microsoft.com/office/drawing/2014/main" id="{ADC02B0B-68D9-37F4-CD42-58844DB7976E}"/>
              </a:ext>
            </a:extLst>
          </p:cNvPr>
          <p:cNvPicPr>
            <a:picLocks noChangeAspect="1"/>
          </p:cNvPicPr>
          <p:nvPr/>
        </p:nvPicPr>
        <p:blipFill>
          <a:blip r:embed="rId2"/>
          <a:stretch>
            <a:fillRect/>
          </a:stretch>
        </p:blipFill>
        <p:spPr>
          <a:xfrm>
            <a:off x="1249511" y="4084712"/>
            <a:ext cx="9467718" cy="3600400"/>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5B5B612B-7566-FB16-DD80-DF9B6C83E14C}"/>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606834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76</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Qualifikationsverfahren Berufskenntnisse</a:t>
            </a:r>
          </a:p>
          <a:p>
            <a:pPr marL="0" indent="0">
              <a:spcAft>
                <a:spcPts val="600"/>
              </a:spcAft>
              <a:buNone/>
            </a:pPr>
            <a:r>
              <a:rPr lang="de-CH" sz="3200"/>
              <a:t>      Im Qualifikationsverfahren Berufskenntnisse schriftliche Prüfung ist der </a:t>
            </a:r>
          </a:p>
          <a:p>
            <a:pPr marL="0" indent="0">
              <a:spcAft>
                <a:spcPts val="600"/>
              </a:spcAft>
              <a:buNone/>
            </a:pPr>
            <a:r>
              <a:rPr lang="de-CH" sz="3200"/>
              <a:t>      Handlungskompetenzbereich "Gebäudetechnik" mit 40% gewichtet.</a:t>
            </a:r>
          </a:p>
          <a:p>
            <a:pPr marL="0" indent="0">
              <a:spcAft>
                <a:spcPts val="600"/>
              </a:spcAft>
              <a:buNone/>
            </a:pPr>
            <a:endParaRPr lang="de-CH" sz="3200"/>
          </a:p>
          <a:p>
            <a:pPr marL="0" indent="0">
              <a:spcAft>
                <a:spcPts val="600"/>
              </a:spcAft>
              <a:buNone/>
            </a:pPr>
            <a:endParaRPr lang="de-CH" sz="3200"/>
          </a:p>
        </p:txBody>
      </p:sp>
      <p:pic>
        <p:nvPicPr>
          <p:cNvPr id="7" name="Grafik 6">
            <a:extLst>
              <a:ext uri="{FF2B5EF4-FFF2-40B4-BE49-F238E27FC236}">
                <a16:creationId xmlns:a16="http://schemas.microsoft.com/office/drawing/2014/main" id="{6A29FC6F-EFDA-D182-3666-6406A13617AE}"/>
              </a:ext>
            </a:extLst>
          </p:cNvPr>
          <p:cNvPicPr>
            <a:picLocks noChangeAspect="1"/>
          </p:cNvPicPr>
          <p:nvPr/>
        </p:nvPicPr>
        <p:blipFill>
          <a:blip r:embed="rId2"/>
          <a:stretch>
            <a:fillRect/>
          </a:stretch>
        </p:blipFill>
        <p:spPr>
          <a:xfrm>
            <a:off x="1180874" y="4156720"/>
            <a:ext cx="9731071" cy="3639043"/>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3D8174C6-0860-B399-E449-C2F19F2E8CA9}"/>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38614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77</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Berufsfachschulen</a:t>
            </a:r>
          </a:p>
          <a:p>
            <a:pPr marL="0" indent="0">
              <a:spcAft>
                <a:spcPts val="600"/>
              </a:spcAft>
              <a:buNone/>
            </a:pPr>
            <a:r>
              <a:rPr lang="de-CH" sz="3200"/>
              <a:t>      Der Beruf Elektroinstallateur: in EFZ umfasst 1040 Lektionen Berufskenntnisse. Die </a:t>
            </a:r>
          </a:p>
          <a:p>
            <a:pPr marL="0" indent="0">
              <a:spcAft>
                <a:spcPts val="600"/>
              </a:spcAft>
              <a:buNone/>
            </a:pPr>
            <a:r>
              <a:rPr lang="de-CH" sz="3200"/>
              <a:t>      Bildungsinhalte müssen dem neu erstellten Ausbildungsprogramm Berufsfachschulen </a:t>
            </a:r>
          </a:p>
          <a:p>
            <a:pPr marL="0" indent="0">
              <a:spcAft>
                <a:spcPts val="600"/>
              </a:spcAft>
              <a:buNone/>
            </a:pPr>
            <a:r>
              <a:rPr lang="de-CH" sz="3200"/>
              <a:t>      (Schullehrplan) entsprechen </a:t>
            </a:r>
            <a:r>
              <a:rPr lang="de-CH" sz="2800"/>
              <a:t>(Anhang 1 Bildungsplan)</a:t>
            </a:r>
            <a:r>
              <a:rPr lang="de-CH" sz="3200"/>
              <a:t>. Die Unterrichtsform erfolgt nach der </a:t>
            </a:r>
          </a:p>
          <a:p>
            <a:pPr marL="0" indent="0">
              <a:spcAft>
                <a:spcPts val="600"/>
              </a:spcAft>
              <a:buNone/>
            </a:pPr>
            <a:r>
              <a:rPr lang="de-CH" sz="3200"/>
              <a:t>      Situationsdidaktik und ist handlungskompetenzorientiert. Das überarbeitete </a:t>
            </a:r>
          </a:p>
          <a:p>
            <a:pPr marL="0" indent="0">
              <a:spcAft>
                <a:spcPts val="600"/>
              </a:spcAft>
              <a:buNone/>
            </a:pPr>
            <a:r>
              <a:rPr lang="de-CH" sz="3200"/>
              <a:t>      Ausbildungskonzept sowie die Lehrmittel müssen den Anforderungen der neuen </a:t>
            </a:r>
          </a:p>
          <a:p>
            <a:pPr marL="0" indent="0">
              <a:spcAft>
                <a:spcPts val="600"/>
              </a:spcAft>
              <a:buNone/>
            </a:pPr>
            <a:r>
              <a:rPr lang="de-CH" sz="3200"/>
              <a:t>      Handlungskompetenzbereiche und der BiVo2026 entsprechen.</a:t>
            </a: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FFC06595-86C2-3D22-75B8-EA7F0A00E5D8}"/>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7162341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Lektionentafel Berufsfachschule</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78</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5" name="Grafik 4">
            <a:extLst>
              <a:ext uri="{FF2B5EF4-FFF2-40B4-BE49-F238E27FC236}">
                <a16:creationId xmlns:a16="http://schemas.microsoft.com/office/drawing/2014/main" id="{A25B66F2-0BAD-4FC4-AE44-CD4297A4F30D}"/>
              </a:ext>
            </a:extLst>
          </p:cNvPr>
          <p:cNvPicPr>
            <a:picLocks noChangeAspect="1"/>
          </p:cNvPicPr>
          <p:nvPr/>
        </p:nvPicPr>
        <p:blipFill>
          <a:blip r:embed="rId2"/>
          <a:stretch>
            <a:fillRect/>
          </a:stretch>
        </p:blipFill>
        <p:spPr>
          <a:xfrm>
            <a:off x="677801" y="1619250"/>
            <a:ext cx="9071656" cy="7369374"/>
          </a:xfrm>
          <a:prstGeom prst="rect">
            <a:avLst/>
          </a:prstGeom>
        </p:spPr>
      </p:pic>
      <p:sp>
        <p:nvSpPr>
          <p:cNvPr id="7" name="Inhaltsplatzhalter 2">
            <a:extLst>
              <a:ext uri="{FF2B5EF4-FFF2-40B4-BE49-F238E27FC236}">
                <a16:creationId xmlns:a16="http://schemas.microsoft.com/office/drawing/2014/main" id="{3746E574-26D2-0FE1-0EB0-30D64E7F57C6}"/>
              </a:ext>
            </a:extLst>
          </p:cNvPr>
          <p:cNvSpPr txBox="1">
            <a:spLocks/>
          </p:cNvSpPr>
          <p:nvPr/>
        </p:nvSpPr>
        <p:spPr>
          <a:xfrm>
            <a:off x="10073323" y="5160600"/>
            <a:ext cx="5616624" cy="729369"/>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600"/>
              </a:spcAft>
              <a:buNone/>
            </a:pPr>
            <a:r>
              <a:rPr lang="de-CH" sz="2400" b="1" dirty="0">
                <a:solidFill>
                  <a:srgbClr val="FF0000"/>
                </a:solidFill>
              </a:rPr>
              <a:t>BiVo2015: 980 Lektionen Berufskenntnisse</a:t>
            </a:r>
          </a:p>
          <a:p>
            <a:pPr marL="623888" lvl="1" indent="0">
              <a:spcAft>
                <a:spcPts val="600"/>
              </a:spcAft>
              <a:buFont typeface="Calibri" panose="020F0502020204030204" pitchFamily="34" charset="0"/>
              <a:buNone/>
            </a:pPr>
            <a:endParaRPr lang="de-CH" sz="3600" dirty="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6C5D708F-8D52-0078-D42D-3DE30CF56D98}"/>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699363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Überbetriebliche Kurse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79</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5" name="Grafik 4">
            <a:extLst>
              <a:ext uri="{FF2B5EF4-FFF2-40B4-BE49-F238E27FC236}">
                <a16:creationId xmlns:a16="http://schemas.microsoft.com/office/drawing/2014/main" id="{3BD07F59-5CC9-0B30-D976-EC8920CD9246}"/>
              </a:ext>
            </a:extLst>
          </p:cNvPr>
          <p:cNvPicPr>
            <a:picLocks noChangeAspect="1"/>
          </p:cNvPicPr>
          <p:nvPr/>
        </p:nvPicPr>
        <p:blipFill>
          <a:blip r:embed="rId2"/>
          <a:stretch>
            <a:fillRect/>
          </a:stretch>
        </p:blipFill>
        <p:spPr>
          <a:xfrm>
            <a:off x="695433" y="1318947"/>
            <a:ext cx="6317720" cy="7882389"/>
          </a:xfrm>
          <a:prstGeom prst="rect">
            <a:avLst/>
          </a:prstGeom>
        </p:spPr>
      </p:pic>
      <p:sp>
        <p:nvSpPr>
          <p:cNvPr id="11" name="Inhaltsplatzhalter 2">
            <a:extLst>
              <a:ext uri="{FF2B5EF4-FFF2-40B4-BE49-F238E27FC236}">
                <a16:creationId xmlns:a16="http://schemas.microsoft.com/office/drawing/2014/main" id="{4685D714-08B3-F866-094F-04A30E1982CE}"/>
              </a:ext>
            </a:extLst>
          </p:cNvPr>
          <p:cNvSpPr txBox="1">
            <a:spLocks/>
          </p:cNvSpPr>
          <p:nvPr/>
        </p:nvSpPr>
        <p:spPr>
          <a:xfrm>
            <a:off x="7301185" y="8160363"/>
            <a:ext cx="5256584" cy="729369"/>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600"/>
              </a:spcAft>
              <a:buNone/>
            </a:pPr>
            <a:r>
              <a:rPr lang="de-CH" sz="2400" b="1">
                <a:solidFill>
                  <a:srgbClr val="FF0000"/>
                </a:solidFill>
              </a:rPr>
              <a:t>BiVo2015: 46 </a:t>
            </a:r>
            <a:r>
              <a:rPr lang="de-CH" sz="2400" b="1" err="1">
                <a:solidFill>
                  <a:srgbClr val="FF0000"/>
                </a:solidFill>
              </a:rPr>
              <a:t>üK</a:t>
            </a:r>
            <a:r>
              <a:rPr lang="de-CH" sz="2400" b="1">
                <a:solidFill>
                  <a:srgbClr val="FF0000"/>
                </a:solidFill>
              </a:rPr>
              <a:t>-Tage</a:t>
            </a:r>
          </a:p>
          <a:p>
            <a:pPr marL="623888" lvl="1" indent="0">
              <a:spcAft>
                <a:spcPts val="600"/>
              </a:spcAft>
              <a:buFont typeface="Calibri" panose="020F0502020204030204" pitchFamily="34" charset="0"/>
              <a:buNone/>
            </a:pPr>
            <a:endParaRPr lang="de-CH" sz="36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511CAE88-AEB3-48D1-9601-94AFC832EA6A}"/>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8146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a:t>Umsetzungsdokumente</a:t>
            </a:r>
            <a:endParaRPr lang="de-CH" dirty="0"/>
          </a:p>
        </p:txBody>
      </p:sp>
      <p:sp>
        <p:nvSpPr>
          <p:cNvPr id="3" name="Inhaltsplatzhalter 2"/>
          <p:cNvSpPr>
            <a:spLocks noGrp="1"/>
          </p:cNvSpPr>
          <p:nvPr>
            <p:ph idx="1"/>
          </p:nvPr>
        </p:nvSpPr>
        <p:spPr>
          <a:xfrm>
            <a:off x="677801" y="1636658"/>
            <a:ext cx="15408360" cy="7197742"/>
          </a:xfrm>
        </p:spPr>
        <p:txBody>
          <a:bodyPr/>
          <a:lstStyle/>
          <a:p>
            <a:pPr marL="571500" indent="-571500" defTabSz="2268000">
              <a:spcAft>
                <a:spcPts val="600"/>
              </a:spcAft>
              <a:buFont typeface="Arial" panose="020B0604020202020204" pitchFamily="34" charset="0"/>
              <a:buChar char="•"/>
            </a:pPr>
            <a:r>
              <a:rPr lang="de-CH" dirty="0">
                <a:cs typeface="Calibri Light" panose="020F0302020204030204" pitchFamily="34" charset="0"/>
              </a:rPr>
              <a:t>Neu! Zur Ausbildung der Lernenden sind die Umsetzungsdokumente für die Lernorte massgebend.</a:t>
            </a:r>
          </a:p>
          <a:p>
            <a:pPr marL="571500" indent="-571500" defTabSz="2268000">
              <a:spcAft>
                <a:spcPts val="600"/>
              </a:spcAft>
              <a:buFont typeface="Arial" panose="020B0604020202020204" pitchFamily="34" charset="0"/>
              <a:buChar char="•"/>
            </a:pPr>
            <a:endParaRPr lang="de-CH" dirty="0">
              <a:cs typeface="Calibri Light" panose="020F0302020204030204" pitchFamily="34" charset="0"/>
            </a:endParaRPr>
          </a:p>
          <a:p>
            <a:pPr marL="0" indent="0" defTabSz="2268000">
              <a:spcAft>
                <a:spcPts val="600"/>
              </a:spcAft>
              <a:buNone/>
            </a:pPr>
            <a:r>
              <a:rPr lang="de-CH" dirty="0">
                <a:cs typeface="Calibri Light" panose="020F0302020204030204" pitchFamily="34" charset="0"/>
              </a:rPr>
              <a:t>                  </a:t>
            </a:r>
            <a:r>
              <a:rPr lang="de-CH" dirty="0">
                <a:cs typeface="Calibri Light" panose="020F0302020204030204" pitchFamily="34" charset="0"/>
                <a:hlinkClick r:id="rId2" action="ppaction://hlinksldjump"/>
              </a:rPr>
              <a:t>Ausbildungsprogramm Betrieb</a:t>
            </a:r>
            <a:endParaRPr lang="de-CH" dirty="0">
              <a:cs typeface="Calibri Light" panose="020F0302020204030204" pitchFamily="34" charset="0"/>
            </a:endParaRPr>
          </a:p>
          <a:p>
            <a:pPr marL="0" indent="0" defTabSz="2268000">
              <a:spcAft>
                <a:spcPts val="600"/>
              </a:spcAft>
              <a:buNone/>
            </a:pPr>
            <a:endParaRPr lang="de-CH" dirty="0">
              <a:cs typeface="Calibri Light" panose="020F0302020204030204" pitchFamily="34" charset="0"/>
            </a:endParaRPr>
          </a:p>
          <a:p>
            <a:pPr marL="0" indent="0" defTabSz="2268000">
              <a:spcAft>
                <a:spcPts val="600"/>
              </a:spcAft>
              <a:buNone/>
            </a:pPr>
            <a:r>
              <a:rPr lang="de-CH" dirty="0">
                <a:cs typeface="Calibri Light" panose="020F0302020204030204" pitchFamily="34" charset="0"/>
              </a:rPr>
              <a:t>              </a:t>
            </a:r>
          </a:p>
          <a:p>
            <a:pPr marL="0" indent="0" defTabSz="2268000">
              <a:spcAft>
                <a:spcPts val="600"/>
              </a:spcAft>
              <a:buNone/>
            </a:pPr>
            <a:r>
              <a:rPr lang="de-CH" dirty="0">
                <a:cs typeface="Calibri Light" panose="020F0302020204030204" pitchFamily="34" charset="0"/>
              </a:rPr>
              <a:t>                   </a:t>
            </a:r>
            <a:r>
              <a:rPr lang="de-CH" dirty="0">
                <a:cs typeface="Calibri Light" panose="020F0302020204030204" pitchFamily="34" charset="0"/>
                <a:hlinkClick r:id="rId3" action="ppaction://hlinksldjump"/>
              </a:rPr>
              <a:t>Ausbildungsprogramm </a:t>
            </a:r>
            <a:r>
              <a:rPr lang="de-CH" dirty="0" err="1">
                <a:cs typeface="Calibri Light" panose="020F0302020204030204" pitchFamily="34" charset="0"/>
                <a:hlinkClick r:id="rId3" action="ppaction://hlinksldjump"/>
              </a:rPr>
              <a:t>üK</a:t>
            </a:r>
            <a:endParaRPr lang="de-CH" dirty="0">
              <a:cs typeface="Calibri Light" panose="020F0302020204030204" pitchFamily="34" charset="0"/>
            </a:endParaRPr>
          </a:p>
          <a:p>
            <a:pPr marL="0" indent="0" defTabSz="2268000">
              <a:spcAft>
                <a:spcPts val="600"/>
              </a:spcAft>
              <a:buNone/>
            </a:pPr>
            <a:endParaRPr lang="de-CH" dirty="0">
              <a:cs typeface="Calibri Light" panose="020F0302020204030204" pitchFamily="34" charset="0"/>
            </a:endParaRPr>
          </a:p>
          <a:p>
            <a:pPr marL="0" indent="0" defTabSz="2268000">
              <a:spcAft>
                <a:spcPts val="600"/>
              </a:spcAft>
              <a:buNone/>
            </a:pPr>
            <a:endParaRPr lang="de-CH" dirty="0">
              <a:cs typeface="Calibri Light" panose="020F0302020204030204" pitchFamily="34" charset="0"/>
            </a:endParaRPr>
          </a:p>
          <a:p>
            <a:pPr marL="0" indent="0" defTabSz="2268000">
              <a:spcAft>
                <a:spcPts val="600"/>
              </a:spcAft>
              <a:buNone/>
            </a:pPr>
            <a:r>
              <a:rPr lang="de-CH" dirty="0">
                <a:cs typeface="Calibri Light" panose="020F0302020204030204" pitchFamily="34" charset="0"/>
              </a:rPr>
              <a:t>                   </a:t>
            </a:r>
            <a:r>
              <a:rPr lang="de-CH" dirty="0">
                <a:cs typeface="Calibri Light" panose="020F0302020204030204" pitchFamily="34" charset="0"/>
                <a:hlinkClick r:id="rId4" action="ppaction://hlinksldjump"/>
              </a:rPr>
              <a:t>Ausbildungsprogramm Berufsfachschule</a:t>
            </a:r>
            <a:endParaRPr lang="de-CH" dirty="0">
              <a:cs typeface="Calibri Light" panose="020F0302020204030204" pitchFamily="34" charset="0"/>
            </a:endParaRPr>
          </a:p>
          <a:p>
            <a:pPr marL="0" indent="0" defTabSz="2268000">
              <a:lnSpc>
                <a:spcPct val="100000"/>
              </a:lnSpc>
              <a:spcAft>
                <a:spcPts val="600"/>
              </a:spcAft>
              <a:buNone/>
            </a:pPr>
            <a:endParaRPr lang="de-CH" dirty="0">
              <a:cs typeface="Calibri Light" panose="020F0302020204030204" pitchFamily="34" charset="0"/>
            </a:endParaRPr>
          </a:p>
          <a:p>
            <a:pPr marL="0" indent="0" defTabSz="2268000">
              <a:lnSpc>
                <a:spcPct val="100000"/>
              </a:lnSpc>
              <a:spcAft>
                <a:spcPts val="600"/>
              </a:spcAft>
              <a:buNone/>
            </a:pPr>
            <a:endParaRPr lang="de-CH" dirty="0">
              <a:cs typeface="Calibri Light" panose="020F0302020204030204" pitchFamily="34" charset="0"/>
            </a:endParaRPr>
          </a:p>
          <a:p>
            <a:pPr marL="0" indent="0" defTabSz="2268000">
              <a:lnSpc>
                <a:spcPct val="100000"/>
              </a:lnSpc>
              <a:spcAft>
                <a:spcPts val="600"/>
              </a:spcAft>
              <a:buNone/>
            </a:pPr>
            <a:endParaRPr lang="de-CH" dirty="0">
              <a:cs typeface="Calibri Light" panose="020F0302020204030204" pitchFamily="34" charset="0"/>
            </a:endParaRPr>
          </a:p>
          <a:p>
            <a:pPr marL="0" indent="0" defTabSz="2268000">
              <a:lnSpc>
                <a:spcPct val="100000"/>
              </a:lnSpc>
              <a:spcAft>
                <a:spcPts val="600"/>
              </a:spcAft>
              <a:buNone/>
            </a:pPr>
            <a:endParaRPr lang="de-CH" sz="3200" dirty="0">
              <a:cs typeface="Calibri Light" panose="020F0302020204030204" pitchFamily="34" charset="0"/>
            </a:endParaRPr>
          </a:p>
          <a:p>
            <a:pPr marL="0" indent="0" defTabSz="2268000">
              <a:lnSpc>
                <a:spcPct val="100000"/>
              </a:lnSpc>
              <a:spcAft>
                <a:spcPts val="600"/>
              </a:spcAft>
              <a:buNone/>
            </a:pPr>
            <a:endParaRPr lang="de-CH" sz="3200" dirty="0">
              <a:cs typeface="Calibri Light" panose="020F0302020204030204" pitchFamily="34" charset="0"/>
            </a:endParaRPr>
          </a:p>
          <a:p>
            <a:pPr marL="0" indent="0" defTabSz="2268000">
              <a:spcAft>
                <a:spcPts val="600"/>
              </a:spcAft>
              <a:buNone/>
            </a:pPr>
            <a:endParaRPr lang="de-CH" sz="3600" dirty="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8</a:t>
            </a:fld>
            <a:endParaRPr lang="de-CH"/>
          </a:p>
        </p:txBody>
      </p:sp>
      <p:pic>
        <p:nvPicPr>
          <p:cNvPr id="7" name="Grafik 6" descr="Blaupause mit einfarbiger Füllung">
            <a:extLst>
              <a:ext uri="{FF2B5EF4-FFF2-40B4-BE49-F238E27FC236}">
                <a16:creationId xmlns:a16="http://schemas.microsoft.com/office/drawing/2014/main" id="{76DF650C-3659-0169-BE55-03753E2779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7557" y="3292624"/>
            <a:ext cx="1263245" cy="1263245"/>
          </a:xfrm>
          <a:prstGeom prst="rect">
            <a:avLst/>
          </a:prstGeom>
        </p:spPr>
      </p:pic>
      <p:pic>
        <p:nvPicPr>
          <p:cNvPr id="8" name="Grafik 7" descr="Blaupause mit einfarbiger Füllung">
            <a:extLst>
              <a:ext uri="{FF2B5EF4-FFF2-40B4-BE49-F238E27FC236}">
                <a16:creationId xmlns:a16="http://schemas.microsoft.com/office/drawing/2014/main" id="{147EF3E1-5240-CBDB-98E9-6572C195B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8593" y="5308848"/>
            <a:ext cx="1263245" cy="1263245"/>
          </a:xfrm>
          <a:prstGeom prst="rect">
            <a:avLst/>
          </a:prstGeom>
        </p:spPr>
      </p:pic>
      <p:pic>
        <p:nvPicPr>
          <p:cNvPr id="9" name="Grafik 8" descr="Blaupause mit einfarbiger Füllung">
            <a:extLst>
              <a:ext uri="{FF2B5EF4-FFF2-40B4-BE49-F238E27FC236}">
                <a16:creationId xmlns:a16="http://schemas.microsoft.com/office/drawing/2014/main" id="{8DBC33D6-36ED-7BA8-2571-3DE7356871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8593" y="7316022"/>
            <a:ext cx="1263245" cy="1263245"/>
          </a:xfrm>
          <a:prstGeom prst="rect">
            <a:avLst/>
          </a:prstGeom>
        </p:spPr>
      </p:pic>
    </p:spTree>
    <p:extLst>
      <p:ext uri="{BB962C8B-B14F-4D97-AF65-F5344CB8AC3E}">
        <p14:creationId xmlns:p14="http://schemas.microsoft.com/office/powerpoint/2010/main" val="35070618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Qualifikationsverfahren</a:t>
            </a:r>
          </a:p>
        </p:txBody>
      </p:sp>
      <p:sp>
        <p:nvSpPr>
          <p:cNvPr id="3" name="Inhaltsplatzhalter 2"/>
          <p:cNvSpPr>
            <a:spLocks noGrp="1"/>
          </p:cNvSpPr>
          <p:nvPr>
            <p:ph idx="1"/>
          </p:nvPr>
        </p:nvSpPr>
        <p:spPr>
          <a:xfrm>
            <a:off x="680839" y="1226903"/>
            <a:ext cx="15408360" cy="8025992"/>
          </a:xfrm>
        </p:spPr>
        <p:txBody>
          <a:bodyPr/>
          <a:lstStyle/>
          <a:p>
            <a:pPr marL="571500" indent="-571500">
              <a:spcAft>
                <a:spcPts val="600"/>
              </a:spcAft>
              <a:buFont typeface="Arial" panose="020B0604020202020204" pitchFamily="34" charset="0"/>
              <a:buChar char="•"/>
              <a:tabLst>
                <a:tab pos="252095" algn="l"/>
              </a:tabLst>
            </a:pPr>
            <a:r>
              <a:rPr lang="de-CH" sz="3200"/>
              <a:t>Die Prüfung Berufskenntnisse schriftlich wird beibehalten. Die Prüfung Berufskenntnisse mündlich wird durch ein Fachgespräch mit Dauer 30 Min ersetzt und findet innerhalb der Dauer der praktischen Prüfung (VPA) statt. Der Qualifikationsbereich praktische Prüfung (VPA) wird im Umfang von 20h geprüft (BiVo2015: 20h). Der Qualifikationsbereich Berufskenntnisse wird im Umfang von 4h geprüft (BiVo2015: 4h50min)</a:t>
            </a:r>
          </a:p>
          <a:p>
            <a:pPr marL="0" indent="0">
              <a:spcAft>
                <a:spcPts val="600"/>
              </a:spcAft>
              <a:buNone/>
              <a:tabLst>
                <a:tab pos="252095" algn="l"/>
              </a:tabLst>
            </a:pPr>
            <a:endParaRPr lang="de-CH" sz="3200"/>
          </a:p>
          <a:p>
            <a:pPr marL="571500" indent="-571500">
              <a:spcAft>
                <a:spcPts val="600"/>
              </a:spcAft>
              <a:buFont typeface="Arial" panose="020B0604020202020204" pitchFamily="34" charset="0"/>
              <a:buChar char="•"/>
              <a:tabLst>
                <a:tab pos="252095" algn="l"/>
              </a:tabLst>
            </a:pPr>
            <a:r>
              <a:rPr lang="de-CH" sz="3200"/>
              <a:t>Die Qualifikationsbereiche sind wie folgt gewichtet. </a:t>
            </a:r>
          </a:p>
          <a:p>
            <a:pPr marL="0" indent="0">
              <a:spcAft>
                <a:spcPts val="600"/>
              </a:spcAft>
              <a:buNone/>
              <a:tabLst>
                <a:tab pos="252095" algn="l"/>
              </a:tabLst>
            </a:pPr>
            <a:r>
              <a:rPr lang="de-CH" sz="3200"/>
              <a:t>      Praktische Arbeit (40%) - </a:t>
            </a:r>
            <a:r>
              <a:rPr lang="de-CH" sz="3200" err="1"/>
              <a:t>Fallnote</a:t>
            </a:r>
            <a:endParaRPr lang="de-CH" sz="3200"/>
          </a:p>
          <a:p>
            <a:pPr marL="0" indent="0">
              <a:spcAft>
                <a:spcPts val="600"/>
              </a:spcAft>
              <a:buNone/>
              <a:tabLst>
                <a:tab pos="252095" algn="l"/>
              </a:tabLst>
            </a:pPr>
            <a:r>
              <a:rPr lang="de-CH" sz="3200"/>
              <a:t>      Berufskenntnisse (20%) - </a:t>
            </a:r>
            <a:r>
              <a:rPr lang="de-CH" sz="3200" err="1"/>
              <a:t>Fallnote</a:t>
            </a:r>
            <a:endParaRPr lang="de-CH" sz="3200"/>
          </a:p>
          <a:p>
            <a:pPr marL="0" indent="0">
              <a:spcAft>
                <a:spcPts val="600"/>
              </a:spcAft>
              <a:buNone/>
              <a:tabLst>
                <a:tab pos="252095" algn="l"/>
              </a:tabLst>
            </a:pPr>
            <a:r>
              <a:rPr lang="de-CH" sz="3200"/>
              <a:t>      Allgemeinbildung (20%)</a:t>
            </a:r>
          </a:p>
          <a:p>
            <a:pPr marL="0" indent="0">
              <a:spcAft>
                <a:spcPts val="600"/>
              </a:spcAft>
              <a:buNone/>
              <a:tabLst>
                <a:tab pos="252095" algn="l"/>
              </a:tabLst>
            </a:pPr>
            <a:r>
              <a:rPr lang="de-CH" sz="3200"/>
              <a:t>      Erfahrungsnote (20%)  Gewichtung Berufsfachschule 50%, Gewichtung </a:t>
            </a:r>
            <a:r>
              <a:rPr lang="de-CH" sz="3200" err="1"/>
              <a:t>üK</a:t>
            </a:r>
            <a:r>
              <a:rPr lang="de-CH" sz="3200"/>
              <a:t>-Kurse 50%</a:t>
            </a:r>
          </a:p>
          <a:p>
            <a:pPr marL="457200" indent="-457200">
              <a:spcAft>
                <a:spcPts val="600"/>
              </a:spcAft>
              <a:buFont typeface="Arial" panose="020B0604020202020204" pitchFamily="34" charset="0"/>
              <a:buChar char="•"/>
              <a:tabLst>
                <a:tab pos="252095" algn="l"/>
              </a:tabLst>
            </a:pPr>
            <a:r>
              <a:rPr lang="de-CH" sz="3200"/>
              <a:t>Details zum QV sind in den QV-Ausführungsbestimmungen erläutert. </a:t>
            </a:r>
            <a:r>
              <a:rPr lang="de-CH" sz="2800"/>
              <a:t>(Anhang 1 Bildungsplan)</a:t>
            </a:r>
            <a:endParaRPr lang="de-CH" sz="32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80</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DC0192FE-6BD2-A07E-CC71-FE91D7056BDE}"/>
              </a:ext>
            </a:extLst>
          </p:cNvPr>
          <p:cNvSpPr/>
          <p:nvPr/>
        </p:nvSpPr>
        <p:spPr>
          <a:xfrm>
            <a:off x="360651" y="8643756"/>
            <a:ext cx="575103" cy="550644"/>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90404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Montage-Elektriker: in EFZ</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81</a:t>
            </a:fld>
            <a:endParaRPr lang="de-CH"/>
          </a:p>
        </p:txBody>
      </p:sp>
    </p:spTree>
    <p:extLst>
      <p:ext uri="{BB962C8B-B14F-4D97-AF65-F5344CB8AC3E}">
        <p14:creationId xmlns:p14="http://schemas.microsoft.com/office/powerpoint/2010/main" val="3328377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Montage-Elektriker: in EFZ</a:t>
            </a:r>
            <a:endParaRPr lang="de-CH"/>
          </a:p>
        </p:txBody>
      </p:sp>
      <p:sp>
        <p:nvSpPr>
          <p:cNvPr id="4" name="Fußzeilenplatzhalter 3"/>
          <p:cNvSpPr>
            <a:spLocks noGrp="1"/>
          </p:cNvSpPr>
          <p:nvPr>
            <p:ph type="ftr" sz="quarter" idx="10"/>
          </p:nvPr>
        </p:nvSpPr>
        <p:spPr/>
        <p:txBody>
          <a:bodyPr/>
          <a:lstStyle/>
          <a:p>
            <a:r>
              <a:rPr lang="de-DE"/>
              <a:t>IAK_Totalrevision Elektroberufe BiVo2026</a:t>
            </a:r>
            <a:endParaRPr lang="de-CH"/>
          </a:p>
        </p:txBody>
      </p:sp>
      <p:sp>
        <p:nvSpPr>
          <p:cNvPr id="5" name="Foliennummernplatzhalter 4"/>
          <p:cNvSpPr>
            <a:spLocks noGrp="1"/>
          </p:cNvSpPr>
          <p:nvPr>
            <p:ph type="sldNum" sz="quarter" idx="11"/>
          </p:nvPr>
        </p:nvSpPr>
        <p:spPr/>
        <p:txBody>
          <a:bodyPr/>
          <a:lstStyle/>
          <a:p>
            <a:fld id="{0EC2CC93-C297-4455-9CFD-8E77B0FD1176}" type="slidenum">
              <a:rPr lang="de-CH" smtClean="0"/>
              <a:pPr/>
              <a:t>82</a:t>
            </a:fld>
            <a:endParaRPr lang="de-CH"/>
          </a:p>
        </p:txBody>
      </p:sp>
      <p:grpSp>
        <p:nvGrpSpPr>
          <p:cNvPr id="12" name="Gruppieren 11">
            <a:extLst>
              <a:ext uri="{FF2B5EF4-FFF2-40B4-BE49-F238E27FC236}">
                <a16:creationId xmlns:a16="http://schemas.microsoft.com/office/drawing/2014/main" id="{10FEDC79-A9A1-1316-3792-5A75CEA9ABB9}"/>
              </a:ext>
            </a:extLst>
          </p:cNvPr>
          <p:cNvGrpSpPr/>
          <p:nvPr/>
        </p:nvGrpSpPr>
        <p:grpSpPr>
          <a:xfrm>
            <a:off x="659349" y="3068665"/>
            <a:ext cx="12742965" cy="3616269"/>
            <a:chOff x="677801" y="2916315"/>
            <a:chExt cx="12742965" cy="3616269"/>
          </a:xfrm>
        </p:grpSpPr>
        <p:sp>
          <p:nvSpPr>
            <p:cNvPr id="3" name="Rechteck: abgerundete Ecken 2">
              <a:extLst>
                <a:ext uri="{FF2B5EF4-FFF2-40B4-BE49-F238E27FC236}">
                  <a16:creationId xmlns:a16="http://schemas.microsoft.com/office/drawing/2014/main" id="{D5896004-DE7F-C8CB-87AC-8498EA21CAF2}"/>
                </a:ext>
              </a:extLst>
            </p:cNvPr>
            <p:cNvSpPr/>
            <p:nvPr/>
          </p:nvSpPr>
          <p:spPr>
            <a:xfrm>
              <a:off x="677801"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3</a:t>
              </a:r>
            </a:p>
            <a:p>
              <a:pPr algn="ctr"/>
              <a:r>
                <a:rPr lang="de-DE" sz="2400" b="1"/>
                <a:t>Jahre</a:t>
              </a:r>
            </a:p>
            <a:p>
              <a:pPr algn="ctr"/>
              <a:endParaRPr lang="de-DE" sz="2400" b="1"/>
            </a:p>
            <a:p>
              <a:pPr algn="ctr"/>
              <a:endParaRPr lang="de-DE" sz="2400" b="1"/>
            </a:p>
            <a:p>
              <a:pPr algn="ctr"/>
              <a:endParaRPr lang="de-CH" sz="2400" b="1"/>
            </a:p>
          </p:txBody>
        </p:sp>
        <p:sp>
          <p:nvSpPr>
            <p:cNvPr id="7" name="Rechteck: abgerundete Ecken 6">
              <a:extLst>
                <a:ext uri="{FF2B5EF4-FFF2-40B4-BE49-F238E27FC236}">
                  <a16:creationId xmlns:a16="http://schemas.microsoft.com/office/drawing/2014/main" id="{0BBFDBF7-4658-62CC-C141-A1130CAAF8E4}"/>
                </a:ext>
              </a:extLst>
            </p:cNvPr>
            <p:cNvSpPr/>
            <p:nvPr/>
          </p:nvSpPr>
          <p:spPr>
            <a:xfrm>
              <a:off x="10540766" y="2916315"/>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4000" b="1"/>
                <a:t>BMS</a:t>
              </a:r>
              <a:br>
                <a:rPr lang="de-DE" sz="4000" b="1"/>
              </a:br>
              <a:r>
                <a:rPr lang="de-DE" sz="4000" b="1"/>
                <a:t>möglich</a:t>
              </a:r>
            </a:p>
            <a:p>
              <a:pPr algn="ctr"/>
              <a:endParaRPr lang="de-DE" sz="4000" b="1"/>
            </a:p>
            <a:p>
              <a:pPr algn="ctr"/>
              <a:endParaRPr lang="de-DE" sz="4000" b="1"/>
            </a:p>
          </p:txBody>
        </p:sp>
        <p:sp>
          <p:nvSpPr>
            <p:cNvPr id="10" name="Rechteck: abgerundete Ecken 9">
              <a:extLst>
                <a:ext uri="{FF2B5EF4-FFF2-40B4-BE49-F238E27FC236}">
                  <a16:creationId xmlns:a16="http://schemas.microsoft.com/office/drawing/2014/main" id="{36523EA1-BD7C-0FFC-B1EC-B9B6E4D6368C}"/>
                </a:ext>
              </a:extLst>
            </p:cNvPr>
            <p:cNvSpPr/>
            <p:nvPr/>
          </p:nvSpPr>
          <p:spPr>
            <a:xfrm>
              <a:off x="3917909"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1</a:t>
              </a:r>
            </a:p>
            <a:p>
              <a:pPr algn="ctr"/>
              <a:r>
                <a:rPr lang="de-DE" sz="2400" b="1"/>
                <a:t>Tag Berufsschule pro Woche</a:t>
              </a:r>
            </a:p>
            <a:p>
              <a:pPr algn="ctr"/>
              <a:endParaRPr lang="de-DE" sz="2400" b="1"/>
            </a:p>
            <a:p>
              <a:pPr algn="ctr"/>
              <a:endParaRPr lang="de-DE" sz="2400" b="1"/>
            </a:p>
          </p:txBody>
        </p:sp>
        <p:sp>
          <p:nvSpPr>
            <p:cNvPr id="11" name="Rechteck: abgerundete Ecken 10">
              <a:extLst>
                <a:ext uri="{FF2B5EF4-FFF2-40B4-BE49-F238E27FC236}">
                  <a16:creationId xmlns:a16="http://schemas.microsoft.com/office/drawing/2014/main" id="{75471962-2CDF-BDDC-21D2-BC76436E937D}"/>
                </a:ext>
              </a:extLst>
            </p:cNvPr>
            <p:cNvSpPr/>
            <p:nvPr/>
          </p:nvSpPr>
          <p:spPr>
            <a:xfrm>
              <a:off x="7158017" y="2932584"/>
              <a:ext cx="2880000" cy="36000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de-DE" sz="6000" b="1"/>
                <a:t>3</a:t>
              </a:r>
            </a:p>
            <a:p>
              <a:pPr algn="ctr"/>
              <a:r>
                <a:rPr lang="de-DE" sz="2400" b="1"/>
                <a:t>Überbetriebliche Kurse</a:t>
              </a:r>
            </a:p>
            <a:p>
              <a:pPr algn="ctr"/>
              <a:endParaRPr lang="de-DE" sz="2400" b="1"/>
            </a:p>
            <a:p>
              <a:pPr algn="ctr"/>
              <a:r>
                <a:rPr lang="de-DE" sz="3200" b="1"/>
                <a:t>40 </a:t>
              </a:r>
              <a:r>
                <a:rPr lang="de-DE" sz="3200" b="1" err="1"/>
                <a:t>üK</a:t>
              </a:r>
              <a:r>
                <a:rPr lang="de-DE" sz="3200" b="1"/>
                <a:t>-Tage</a:t>
              </a:r>
            </a:p>
          </p:txBody>
        </p:sp>
      </p:grpSp>
    </p:spTree>
    <p:extLst>
      <p:ext uri="{BB962C8B-B14F-4D97-AF65-F5344CB8AC3E}">
        <p14:creationId xmlns:p14="http://schemas.microsoft.com/office/powerpoint/2010/main" val="16229747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Berufsbild und Bildungsinhalte</a:t>
            </a:r>
          </a:p>
        </p:txBody>
      </p:sp>
      <p:sp>
        <p:nvSpPr>
          <p:cNvPr id="3" name="Inhaltsplatzhalter 2"/>
          <p:cNvSpPr>
            <a:spLocks noGrp="1"/>
          </p:cNvSpPr>
          <p:nvPr>
            <p:ph idx="1"/>
          </p:nvPr>
        </p:nvSpPr>
        <p:spPr>
          <a:xfrm>
            <a:off x="677801" y="1527421"/>
            <a:ext cx="15408360" cy="7453835"/>
          </a:xfrm>
        </p:spPr>
        <p:txBody>
          <a:bodyPr/>
          <a:lstStyle/>
          <a:p>
            <a:pPr marL="571500" indent="-571500">
              <a:spcAft>
                <a:spcPts val="600"/>
              </a:spcAft>
              <a:buFont typeface="Arial" panose="020B0604020202020204" pitchFamily="34" charset="0"/>
              <a:buChar char="•"/>
            </a:pPr>
            <a:r>
              <a:rPr lang="de-CH" sz="3200"/>
              <a:t>Die Inhalte im Bildungsplan und das Berufsbild wurden von Grund auf neu erarbeitet. </a:t>
            </a:r>
          </a:p>
          <a:p>
            <a:pPr marL="0" indent="0">
              <a:spcAft>
                <a:spcPts val="600"/>
              </a:spcAft>
              <a:buNone/>
            </a:pPr>
            <a:endParaRPr lang="de-CH" sz="3200"/>
          </a:p>
          <a:p>
            <a:pPr marL="571500" indent="-571500">
              <a:spcAft>
                <a:spcPts val="600"/>
              </a:spcAft>
              <a:buFont typeface="Arial" panose="020B0604020202020204" pitchFamily="34" charset="0"/>
              <a:buChar char="•"/>
            </a:pPr>
            <a:r>
              <a:rPr lang="de-CH" sz="3200"/>
              <a:t>Die Bildungsinhalte wurden auf das Wesentliche beschränkt. Die zur Verfügung stehende Ausbildungszeit für die Bildungsinhalte wird dadurch an allen drei Lernorten erhöht. Die </a:t>
            </a:r>
            <a:r>
              <a:rPr lang="de-CH" sz="3200" err="1"/>
              <a:t>üK</a:t>
            </a:r>
            <a:r>
              <a:rPr lang="de-CH" sz="3200"/>
              <a:t>-Tage wurden um 6 </a:t>
            </a:r>
            <a:r>
              <a:rPr lang="de-CH" sz="3200" err="1"/>
              <a:t>üK</a:t>
            </a:r>
            <a:r>
              <a:rPr lang="de-CH" sz="3200"/>
              <a:t>-Tage erhöht. Die revidierte Grundbildung grenzt sich bezüglich der Anforderungen klar vom Beruf Elektroinstallateur: in EFZ ab, stellt das praktische Können in den Vordergrund und ist der Einstiegsberuf in die Elektrobranche. </a:t>
            </a:r>
          </a:p>
          <a:p>
            <a:pPr marL="0" indent="0">
              <a:spcAft>
                <a:spcPts val="600"/>
              </a:spcAft>
              <a:buNone/>
            </a:pPr>
            <a:endParaRPr lang="de-CH" sz="3200"/>
          </a:p>
          <a:p>
            <a:pPr marL="571500" indent="-571500">
              <a:spcAft>
                <a:spcPts val="600"/>
              </a:spcAft>
              <a:buFont typeface="Arial" panose="020B0604020202020204" pitchFamily="34" charset="0"/>
              <a:buChar char="•"/>
            </a:pPr>
            <a:r>
              <a:rPr lang="de-CH" sz="3200"/>
              <a:t>Montage-Elektrikerinnen und Montage-Elektriker sind Fachleute für die Montage von Elektroanlagen, Gebäudetechnik und Systeme der erneuerbaren Energien</a:t>
            </a:r>
            <a:endParaRPr lang="de-DE" sz="32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83</a:t>
            </a:fld>
            <a:endParaRPr lang="de-CH"/>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D5C93ACF-2577-D35A-99BA-F1232376DF8F}"/>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324024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Berufsbild und Bildungsinhalte</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84</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15" name="Grafik 14">
            <a:extLst>
              <a:ext uri="{FF2B5EF4-FFF2-40B4-BE49-F238E27FC236}">
                <a16:creationId xmlns:a16="http://schemas.microsoft.com/office/drawing/2014/main" id="{B9D40E43-69CB-311B-3C35-D1E1819798B9}"/>
              </a:ext>
            </a:extLst>
          </p:cNvPr>
          <p:cNvPicPr>
            <a:picLocks noChangeAspect="1"/>
          </p:cNvPicPr>
          <p:nvPr/>
        </p:nvPicPr>
        <p:blipFill>
          <a:blip r:embed="rId2"/>
          <a:stretch>
            <a:fillRect/>
          </a:stretch>
        </p:blipFill>
        <p:spPr>
          <a:xfrm>
            <a:off x="604783" y="1509754"/>
            <a:ext cx="12876974" cy="7684646"/>
          </a:xfrm>
          <a:prstGeom prst="rect">
            <a:avLst/>
          </a:prstGeom>
        </p:spPr>
      </p:pic>
      <p:sp>
        <p:nvSpPr>
          <p:cNvPr id="9" name="Inhaltsplatzhalter 2">
            <a:extLst>
              <a:ext uri="{FF2B5EF4-FFF2-40B4-BE49-F238E27FC236}">
                <a16:creationId xmlns:a16="http://schemas.microsoft.com/office/drawing/2014/main" id="{E04383B4-FD23-49B7-03F9-19F43051FEA6}"/>
              </a:ext>
            </a:extLst>
          </p:cNvPr>
          <p:cNvSpPr txBox="1">
            <a:spLocks/>
          </p:cNvSpPr>
          <p:nvPr/>
        </p:nvSpPr>
        <p:spPr>
          <a:xfrm>
            <a:off x="11765681" y="1919927"/>
            <a:ext cx="5256584" cy="1325604"/>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600"/>
              </a:spcAft>
              <a:buNone/>
            </a:pPr>
            <a:r>
              <a:rPr lang="de-CH" sz="2400" b="1">
                <a:solidFill>
                  <a:srgbClr val="FF0000"/>
                </a:solidFill>
              </a:rPr>
              <a:t>4 Handlungskompetenzbereiche</a:t>
            </a:r>
          </a:p>
          <a:p>
            <a:pPr marL="0" indent="0">
              <a:spcAft>
                <a:spcPts val="600"/>
              </a:spcAft>
              <a:buNone/>
            </a:pPr>
            <a:r>
              <a:rPr lang="de-CH" sz="2400" b="1">
                <a:solidFill>
                  <a:srgbClr val="FF0000"/>
                </a:solidFill>
              </a:rPr>
              <a:t>15 Handlungskompetenzen</a:t>
            </a:r>
          </a:p>
          <a:p>
            <a:pPr marL="623888" lvl="1" indent="0">
              <a:spcAft>
                <a:spcPts val="600"/>
              </a:spcAft>
              <a:buFont typeface="Calibri" panose="020F0502020204030204" pitchFamily="34" charset="0"/>
              <a:buNone/>
            </a:pPr>
            <a:endParaRPr lang="de-CH" sz="36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20C0E260-C7C5-777D-AC14-E7C5C1F383CE}"/>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963315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85</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7493503"/>
          </a:xfrm>
        </p:spPr>
        <p:txBody>
          <a:bodyPr/>
          <a:lstStyle/>
          <a:p>
            <a:pPr marL="571500" indent="-571500">
              <a:spcAft>
                <a:spcPts val="600"/>
              </a:spcAft>
              <a:buFont typeface="Arial" panose="020B0604020202020204" pitchFamily="34" charset="0"/>
              <a:buChar char="•"/>
            </a:pPr>
            <a:r>
              <a:rPr lang="de-CH" sz="3200"/>
              <a:t>Im Beruf Montage-Elektriker: in EFZ steht das praktische Können im Vordergrund. In diesem Beruf werden entsprechend 2 Handlungskompetenzbereiche und 12 Handlungskompetenzen weniger ausgebildet als im Beruf Elektroninstallateur: in EFZ.</a:t>
            </a:r>
          </a:p>
          <a:p>
            <a:pPr marL="571500" indent="-571500">
              <a:spcAft>
                <a:spcPts val="600"/>
              </a:spcAft>
              <a:buFont typeface="Arial" panose="020B0604020202020204" pitchFamily="34" charset="0"/>
              <a:buChar char="•"/>
            </a:pPr>
            <a:endParaRPr lang="de-CH" sz="3200"/>
          </a:p>
          <a:p>
            <a:pPr marL="571500" indent="-571500">
              <a:spcAft>
                <a:spcPts val="600"/>
              </a:spcAft>
              <a:buFont typeface="Arial" panose="020B0604020202020204" pitchFamily="34" charset="0"/>
              <a:buChar char="•"/>
            </a:pPr>
            <a:r>
              <a:rPr lang="de-CH" sz="3200"/>
              <a:t>Die Erstprüfung bleibt Ausbildungsinhalt im Beruf Montage-Elektriker: in EFZ. Die Inbetriebnahme und Prüfung von Installationen beschränkt sich jedoch ausschliesslich auf Installationen, die durch sie selbst installiert wurden.</a:t>
            </a:r>
          </a:p>
          <a:p>
            <a:pPr marL="571500" indent="-571500">
              <a:spcAft>
                <a:spcPts val="600"/>
              </a:spcAft>
              <a:buFont typeface="Arial" panose="020B0604020202020204" pitchFamily="34" charset="0"/>
              <a:buChar char="•"/>
            </a:pPr>
            <a:endParaRPr lang="de-CH" sz="3200"/>
          </a:p>
          <a:p>
            <a:pPr marL="571500" indent="-571500">
              <a:spcAft>
                <a:spcPts val="600"/>
              </a:spcAft>
              <a:buFont typeface="Arial" panose="020B0604020202020204" pitchFamily="34" charset="0"/>
              <a:buChar char="•"/>
            </a:pPr>
            <a:r>
              <a:rPr lang="de-CH" sz="3200"/>
              <a:t>Der Fokus auf die neuen Handlungskompetenzen muss bei der Rekrutierung von neuen Lernenden in den Betrieben und später in der Ausbildung an allen drei Lernorten entsprechend berücksichtigt werden.</a:t>
            </a:r>
          </a:p>
          <a:p>
            <a:pPr marL="0" indent="0">
              <a:spcAft>
                <a:spcPts val="600"/>
              </a:spcAft>
              <a:buNone/>
            </a:pPr>
            <a:endParaRPr lang="de-CH" sz="32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CCAF0AEB-294F-1E81-BE08-DB6485B8FBF8}"/>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1312744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86</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7493503"/>
          </a:xfrm>
        </p:spPr>
        <p:txBody>
          <a:bodyPr/>
          <a:lstStyle/>
          <a:p>
            <a:pPr marL="571500" indent="-571500">
              <a:spcAft>
                <a:spcPts val="600"/>
              </a:spcAft>
              <a:buFont typeface="Arial" panose="020B0604020202020204" pitchFamily="34" charset="0"/>
              <a:buChar char="•"/>
            </a:pPr>
            <a:r>
              <a:rPr lang="de-CH" sz="3200"/>
              <a:t>Die Beschreibung der Handlungskompetenzen zeigen auf, was für Anforderungen in </a:t>
            </a:r>
          </a:p>
          <a:p>
            <a:pPr marL="0" indent="0">
              <a:spcAft>
                <a:spcPts val="600"/>
              </a:spcAft>
              <a:buNone/>
            </a:pPr>
            <a:r>
              <a:rPr lang="de-CH" sz="3200"/>
              <a:t>      den Handlungskompetenzbereichen an das berufliche Können gestellt werden.</a:t>
            </a:r>
          </a:p>
          <a:p>
            <a:pPr marL="0" indent="0">
              <a:spcAft>
                <a:spcPts val="600"/>
              </a:spcAft>
              <a:buNone/>
            </a:pPr>
            <a:endParaRPr lang="de-CH" sz="3200"/>
          </a:p>
          <a:p>
            <a:pPr marL="457200" indent="-457200">
              <a:spcAft>
                <a:spcPts val="600"/>
              </a:spcAft>
              <a:buFont typeface="Arial" panose="020B0604020202020204" pitchFamily="34" charset="0"/>
              <a:buChar char="•"/>
            </a:pPr>
            <a:r>
              <a:rPr lang="de-CH" sz="3200"/>
              <a:t>Die Handlungskompetenzen beinhalten beispielsweise die Einrichtung des Arbeitsplatzes, unter Anleitung Erdungs- Blitzschutz und Potentialausgleichssysteme installieren, Einlege- und Unterputzinstallationen einbauen, Kabel und Drähte einziehen, Kabeltragsysteme montieren, elektrische Endverbraucher, Apparate und Leitungen montieren und anschliessen, einfache Unterverteilungen gemäss Dokumentation und Vorgaben des Vorgesetzten erstellen, in Betrieb nehmen und prüfen von Elektroinstallationen die sie selbst erstellt haben.</a:t>
            </a:r>
          </a:p>
          <a:p>
            <a:pPr marL="0" indent="0">
              <a:spcAft>
                <a:spcPts val="600"/>
              </a:spcAft>
              <a:buNone/>
            </a:pPr>
            <a:endParaRPr lang="de-CH" sz="3200"/>
          </a:p>
          <a:p>
            <a:pPr marL="0" indent="0">
              <a:spcAft>
                <a:spcPts val="600"/>
              </a:spcAft>
              <a:buNone/>
            </a:pPr>
            <a:endParaRPr lang="de-CH" sz="3200"/>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540C9ABC-5056-B47D-19CA-E4E2ADC9D7A7}"/>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49393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87</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5" name="Grafik 4">
            <a:extLst>
              <a:ext uri="{FF2B5EF4-FFF2-40B4-BE49-F238E27FC236}">
                <a16:creationId xmlns:a16="http://schemas.microsoft.com/office/drawing/2014/main" id="{3B956075-AFE3-3713-2320-93A0CD7F7804}"/>
              </a:ext>
            </a:extLst>
          </p:cNvPr>
          <p:cNvPicPr>
            <a:picLocks noChangeAspect="1"/>
          </p:cNvPicPr>
          <p:nvPr/>
        </p:nvPicPr>
        <p:blipFill>
          <a:blip r:embed="rId2"/>
          <a:stretch>
            <a:fillRect/>
          </a:stretch>
        </p:blipFill>
        <p:spPr>
          <a:xfrm>
            <a:off x="677800" y="1629298"/>
            <a:ext cx="15774199" cy="2671437"/>
          </a:xfrm>
          <a:prstGeom prst="rect">
            <a:avLst/>
          </a:prstGeom>
        </p:spPr>
      </p:pic>
      <p:pic>
        <p:nvPicPr>
          <p:cNvPr id="11" name="Grafik 10">
            <a:extLst>
              <a:ext uri="{FF2B5EF4-FFF2-40B4-BE49-F238E27FC236}">
                <a16:creationId xmlns:a16="http://schemas.microsoft.com/office/drawing/2014/main" id="{493DD91B-5825-E954-6E44-224F91E53B60}"/>
              </a:ext>
            </a:extLst>
          </p:cNvPr>
          <p:cNvPicPr>
            <a:picLocks noChangeAspect="1"/>
          </p:cNvPicPr>
          <p:nvPr/>
        </p:nvPicPr>
        <p:blipFill>
          <a:blip r:embed="rId3"/>
          <a:stretch>
            <a:fillRect/>
          </a:stretch>
        </p:blipFill>
        <p:spPr>
          <a:xfrm>
            <a:off x="677800" y="4980203"/>
            <a:ext cx="15832862" cy="2056837"/>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FA77354B-7E18-20B3-35B2-A9F2A5F53C20}"/>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1780658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88</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pic>
        <p:nvPicPr>
          <p:cNvPr id="7" name="Grafik 6">
            <a:extLst>
              <a:ext uri="{FF2B5EF4-FFF2-40B4-BE49-F238E27FC236}">
                <a16:creationId xmlns:a16="http://schemas.microsoft.com/office/drawing/2014/main" id="{22DC8CD1-7C3E-385F-00EC-03D192FB8122}"/>
              </a:ext>
            </a:extLst>
          </p:cNvPr>
          <p:cNvPicPr>
            <a:picLocks noChangeAspect="1"/>
          </p:cNvPicPr>
          <p:nvPr/>
        </p:nvPicPr>
        <p:blipFill>
          <a:blip r:embed="rId2"/>
          <a:stretch>
            <a:fillRect/>
          </a:stretch>
        </p:blipFill>
        <p:spPr>
          <a:xfrm>
            <a:off x="677801" y="1996480"/>
            <a:ext cx="15767764" cy="2157360"/>
          </a:xfrm>
          <a:prstGeom prst="rect">
            <a:avLst/>
          </a:prstGeom>
        </p:spPr>
      </p:pic>
      <p:pic>
        <p:nvPicPr>
          <p:cNvPr id="10" name="Grafik 9">
            <a:extLst>
              <a:ext uri="{FF2B5EF4-FFF2-40B4-BE49-F238E27FC236}">
                <a16:creationId xmlns:a16="http://schemas.microsoft.com/office/drawing/2014/main" id="{A069DB2D-506D-35FC-3870-7849E896FBE9}"/>
              </a:ext>
            </a:extLst>
          </p:cNvPr>
          <p:cNvPicPr>
            <a:picLocks noChangeAspect="1"/>
          </p:cNvPicPr>
          <p:nvPr/>
        </p:nvPicPr>
        <p:blipFill>
          <a:blip r:embed="rId3"/>
          <a:stretch>
            <a:fillRect/>
          </a:stretch>
        </p:blipFill>
        <p:spPr>
          <a:xfrm>
            <a:off x="677800" y="4876800"/>
            <a:ext cx="15860999" cy="2088232"/>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B825D0B1-845F-6DA7-22F3-1DC8AACC2001}"/>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231477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89</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Betriebe</a:t>
            </a:r>
          </a:p>
          <a:p>
            <a:pPr marL="0" indent="0">
              <a:spcAft>
                <a:spcPts val="600"/>
              </a:spcAft>
              <a:buNone/>
            </a:pPr>
            <a:r>
              <a:rPr lang="de-CH" sz="3200"/>
              <a:t>      Die Ausbildung muss dem neu erstellten Ausbildungsprogramm für Betriebe entsprechen </a:t>
            </a:r>
          </a:p>
          <a:p>
            <a:pPr marL="0" indent="0">
              <a:spcAft>
                <a:spcPts val="600"/>
              </a:spcAft>
              <a:buNone/>
            </a:pPr>
            <a:r>
              <a:rPr lang="de-CH" sz="3200"/>
              <a:t>      </a:t>
            </a:r>
            <a:r>
              <a:rPr lang="de-CH" sz="2800"/>
              <a:t>(Anhang 1 Bildungsplan)</a:t>
            </a:r>
            <a:r>
              <a:rPr lang="de-CH" sz="3200"/>
              <a:t>. Bei der Ausbildung der Lernenden muss der Fokus </a:t>
            </a:r>
          </a:p>
          <a:p>
            <a:pPr marL="0" indent="0">
              <a:spcAft>
                <a:spcPts val="600"/>
              </a:spcAft>
              <a:buNone/>
            </a:pPr>
            <a:r>
              <a:rPr lang="de-CH" sz="3200"/>
              <a:t>      auf die neuen Handlungskompetenzbereiche berücksichtigt und </a:t>
            </a:r>
          </a:p>
          <a:p>
            <a:pPr marL="0" indent="0">
              <a:spcAft>
                <a:spcPts val="600"/>
              </a:spcAft>
              <a:buNone/>
            </a:pPr>
            <a:r>
              <a:rPr lang="de-CH" sz="3200"/>
              <a:t>      entsprechend mit der Gewichtung der Ausbildung in der Berufsfachschule, den </a:t>
            </a:r>
            <a:r>
              <a:rPr lang="de-CH" sz="3200" err="1"/>
              <a:t>üK</a:t>
            </a:r>
            <a:r>
              <a:rPr lang="de-CH" sz="3200"/>
              <a:t>-Kursen </a:t>
            </a:r>
          </a:p>
          <a:p>
            <a:pPr marL="0" indent="0">
              <a:spcAft>
                <a:spcPts val="600"/>
              </a:spcAft>
              <a:buNone/>
            </a:pPr>
            <a:r>
              <a:rPr lang="de-CH" sz="3200"/>
              <a:t>      und der Gewichtung im Qualifikationsverfahren übereinstimmen.</a:t>
            </a: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A7682AFD-189D-2313-5B53-B8EC4561E886}"/>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1792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Fachliche Anforderungen an Berufsbildner: innen</a:t>
            </a:r>
            <a:endParaRPr lang="de-CH"/>
          </a:p>
        </p:txBody>
      </p:sp>
      <p:sp>
        <p:nvSpPr>
          <p:cNvPr id="3" name="Inhaltsplatzhalter 2"/>
          <p:cNvSpPr>
            <a:spLocks noGrp="1"/>
          </p:cNvSpPr>
          <p:nvPr>
            <p:ph idx="1"/>
          </p:nvPr>
        </p:nvSpPr>
        <p:spPr>
          <a:xfrm>
            <a:off x="677801" y="1492424"/>
            <a:ext cx="15408360" cy="6228712"/>
          </a:xfrm>
        </p:spPr>
        <p:txBody>
          <a:bodyPr/>
          <a:lstStyle/>
          <a:p>
            <a:pPr marL="0" indent="0" defTabSz="2268000">
              <a:spcAft>
                <a:spcPts val="600"/>
              </a:spcAft>
              <a:buNone/>
            </a:pPr>
            <a:r>
              <a:rPr lang="de-CH" sz="3200">
                <a:cs typeface="Calibri Light" panose="020F0302020204030204" pitchFamily="34" charset="0"/>
              </a:rPr>
              <a:t> </a:t>
            </a:r>
          </a:p>
          <a:p>
            <a:pPr marL="0" indent="0" defTabSz="2268000">
              <a:spcAft>
                <a:spcPts val="600"/>
              </a:spcAft>
              <a:buNone/>
            </a:pPr>
            <a:r>
              <a:rPr lang="de-CH" sz="3200">
                <a:cs typeface="Calibri Light" panose="020F0302020204030204" pitchFamily="34" charset="0"/>
              </a:rPr>
              <a:t>                      </a:t>
            </a:r>
            <a:r>
              <a:rPr lang="de-CH">
                <a:cs typeface="Calibri Light" panose="020F0302020204030204" pitchFamily="34" charset="0"/>
                <a:hlinkClick r:id="rId2" action="ppaction://hlinksldjump"/>
              </a:rPr>
              <a:t>Unveränderte Verknüpfung zur NIV</a:t>
            </a:r>
            <a:endParaRPr lang="de-CH" sz="3200">
              <a:cs typeface="Calibri Light" panose="020F0302020204030204" pitchFamily="34" charset="0"/>
            </a:endParaRPr>
          </a:p>
          <a:p>
            <a:pPr marL="0" indent="0" defTabSz="2268000">
              <a:spcAft>
                <a:spcPts val="600"/>
              </a:spcAft>
              <a:buNone/>
            </a:pPr>
            <a:endParaRPr lang="de-CH" sz="3600">
              <a:cs typeface="Calibri Light" panose="020F0302020204030204" pitchFamily="34" charset="0"/>
            </a:endParaRP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9</a:t>
            </a:fld>
            <a:endParaRPr lang="de-CH"/>
          </a:p>
        </p:txBody>
      </p:sp>
      <p:pic>
        <p:nvPicPr>
          <p:cNvPr id="7" name="Grafik 6" descr="Auktionshammer mit einfarbiger Füllung">
            <a:extLst>
              <a:ext uri="{FF2B5EF4-FFF2-40B4-BE49-F238E27FC236}">
                <a16:creationId xmlns:a16="http://schemas.microsoft.com/office/drawing/2014/main" id="{7A450071-EFEC-7D03-895C-1000DE28C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920" y="1629298"/>
            <a:ext cx="1735333" cy="1735333"/>
          </a:xfrm>
          <a:prstGeom prst="rect">
            <a:avLst/>
          </a:prstGeom>
        </p:spPr>
      </p:pic>
    </p:spTree>
    <p:extLst>
      <p:ext uri="{BB962C8B-B14F-4D97-AF65-F5344CB8AC3E}">
        <p14:creationId xmlns:p14="http://schemas.microsoft.com/office/powerpoint/2010/main" val="20288441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90</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Überbetriebliche Kurse</a:t>
            </a:r>
          </a:p>
          <a:p>
            <a:pPr marL="0" indent="0">
              <a:spcAft>
                <a:spcPts val="600"/>
              </a:spcAft>
              <a:buNone/>
            </a:pPr>
            <a:r>
              <a:rPr lang="de-CH" sz="3200"/>
              <a:t>      Der Beruf Montage-Elektriker: in EFZ umfasst 3 </a:t>
            </a:r>
            <a:r>
              <a:rPr lang="de-CH" sz="3200" err="1"/>
              <a:t>üK</a:t>
            </a:r>
            <a:r>
              <a:rPr lang="de-CH" sz="3200"/>
              <a:t>-Kurse mit Total 40 </a:t>
            </a:r>
            <a:r>
              <a:rPr lang="de-CH" sz="3200" err="1"/>
              <a:t>üK</a:t>
            </a:r>
            <a:r>
              <a:rPr lang="de-CH" sz="3200"/>
              <a:t>-Tagen. Die </a:t>
            </a:r>
          </a:p>
          <a:p>
            <a:pPr marL="0" indent="0">
              <a:spcAft>
                <a:spcPts val="600"/>
              </a:spcAft>
              <a:buNone/>
            </a:pPr>
            <a:r>
              <a:rPr lang="de-CH" sz="3200"/>
              <a:t>      Bildungsinhalte müssen dem neu erstellten </a:t>
            </a:r>
            <a:r>
              <a:rPr lang="de-CH" sz="3200" err="1"/>
              <a:t>üK</a:t>
            </a:r>
            <a:r>
              <a:rPr lang="de-CH" sz="3200"/>
              <a:t>-Ausbildungsprogramm entsprechen </a:t>
            </a:r>
          </a:p>
          <a:p>
            <a:pPr marL="0" indent="0">
              <a:spcAft>
                <a:spcPts val="600"/>
              </a:spcAft>
              <a:buNone/>
            </a:pPr>
            <a:r>
              <a:rPr lang="de-CH" sz="3200"/>
              <a:t>      </a:t>
            </a:r>
            <a:r>
              <a:rPr lang="de-CH" sz="2800"/>
              <a:t>(Anhang 1 Bildungsplan)</a:t>
            </a:r>
            <a:r>
              <a:rPr lang="de-CH" sz="3200"/>
              <a:t>. Das überarbeitete </a:t>
            </a:r>
            <a:r>
              <a:rPr lang="de-CH" sz="3200" err="1"/>
              <a:t>üK</a:t>
            </a:r>
            <a:r>
              <a:rPr lang="de-CH" sz="3200"/>
              <a:t>-Ausbildungskonzept sowie die </a:t>
            </a:r>
            <a:r>
              <a:rPr lang="de-CH" sz="3200" err="1"/>
              <a:t>üK</a:t>
            </a:r>
            <a:r>
              <a:rPr lang="de-CH" sz="3200"/>
              <a:t>- </a:t>
            </a:r>
          </a:p>
          <a:p>
            <a:pPr marL="0" indent="0">
              <a:spcAft>
                <a:spcPts val="600"/>
              </a:spcAft>
              <a:buNone/>
            </a:pPr>
            <a:r>
              <a:rPr lang="de-CH" sz="3200"/>
              <a:t>      Lehrmittel müssen den Anforderungen der neuen Handlungskompetenzbereiche und der </a:t>
            </a:r>
          </a:p>
          <a:p>
            <a:pPr marL="0" indent="0">
              <a:spcAft>
                <a:spcPts val="600"/>
              </a:spcAft>
              <a:buNone/>
            </a:pPr>
            <a:r>
              <a:rPr lang="de-CH" sz="3200"/>
              <a:t>      BiVo2026 entsprechen und die Gewichtung in der Ausbildung Berufsfachschule und </a:t>
            </a:r>
          </a:p>
          <a:p>
            <a:pPr marL="0" indent="0">
              <a:spcAft>
                <a:spcPts val="600"/>
              </a:spcAft>
              <a:buNone/>
            </a:pPr>
            <a:r>
              <a:rPr lang="de-CH" sz="3200"/>
              <a:t>      die Gewichtung im Qualifikationsverfahren berücksichtigen.</a:t>
            </a: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D361DCCA-2F9C-831F-6550-1D465E11F4AD}"/>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575913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Wesentliche Neuerungen Bildungsinhalte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91</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5" name="Inhaltsplatzhalter 2">
            <a:extLst>
              <a:ext uri="{FF2B5EF4-FFF2-40B4-BE49-F238E27FC236}">
                <a16:creationId xmlns:a16="http://schemas.microsoft.com/office/drawing/2014/main" id="{266751E3-FC39-0AA5-5DFA-91E03C3BCD35}"/>
              </a:ext>
            </a:extLst>
          </p:cNvPr>
          <p:cNvSpPr>
            <a:spLocks noGrp="1"/>
          </p:cNvSpPr>
          <p:nvPr>
            <p:ph idx="1"/>
          </p:nvPr>
        </p:nvSpPr>
        <p:spPr>
          <a:xfrm>
            <a:off x="677801" y="1527421"/>
            <a:ext cx="15408360" cy="6946979"/>
          </a:xfrm>
        </p:spPr>
        <p:txBody>
          <a:bodyPr/>
          <a:lstStyle/>
          <a:p>
            <a:pPr marL="571500" indent="-571500">
              <a:spcAft>
                <a:spcPts val="600"/>
              </a:spcAft>
              <a:buFont typeface="Arial" panose="020B0604020202020204" pitchFamily="34" charset="0"/>
              <a:buChar char="•"/>
              <a:tabLst>
                <a:tab pos="252095" algn="l"/>
              </a:tabLst>
            </a:pPr>
            <a:r>
              <a:rPr lang="de-CH" sz="3200"/>
              <a:t>Berufsfachschulen</a:t>
            </a:r>
          </a:p>
          <a:p>
            <a:pPr marL="0" indent="0">
              <a:spcAft>
                <a:spcPts val="600"/>
              </a:spcAft>
              <a:buNone/>
            </a:pPr>
            <a:r>
              <a:rPr lang="de-CH" sz="3200"/>
              <a:t>      Der Beruf Elektroinstallateur: in EFZ umfasst 600 Lektionen Berufskenntnisse. Die </a:t>
            </a:r>
          </a:p>
          <a:p>
            <a:pPr marL="0" indent="0">
              <a:spcAft>
                <a:spcPts val="600"/>
              </a:spcAft>
              <a:buNone/>
            </a:pPr>
            <a:r>
              <a:rPr lang="de-CH" sz="3200"/>
              <a:t>      Bildungsinhalte müssen dem neu erstellten Ausbildungsprogramm Berufsfachschulen </a:t>
            </a:r>
          </a:p>
          <a:p>
            <a:pPr marL="0" indent="0">
              <a:spcAft>
                <a:spcPts val="600"/>
              </a:spcAft>
              <a:buNone/>
            </a:pPr>
            <a:r>
              <a:rPr lang="de-CH" sz="3200"/>
              <a:t>      (Schullehrplan) entsprechen </a:t>
            </a:r>
            <a:r>
              <a:rPr lang="de-CH" sz="2800"/>
              <a:t>(Anhang 1 Bildungsplan)</a:t>
            </a:r>
            <a:r>
              <a:rPr lang="de-CH" sz="3200"/>
              <a:t>. Die Unterrichtsform erfolgt nach der </a:t>
            </a:r>
          </a:p>
          <a:p>
            <a:pPr marL="0" indent="0">
              <a:spcAft>
                <a:spcPts val="600"/>
              </a:spcAft>
              <a:buNone/>
            </a:pPr>
            <a:r>
              <a:rPr lang="de-CH" sz="3200"/>
              <a:t>      Situationsdidaktik und ist handlungskompetenzorientiert. Das überarbeitete</a:t>
            </a:r>
          </a:p>
          <a:p>
            <a:pPr marL="0" indent="0">
              <a:spcAft>
                <a:spcPts val="600"/>
              </a:spcAft>
              <a:buNone/>
            </a:pPr>
            <a:r>
              <a:rPr lang="de-CH" sz="3200"/>
              <a:t>      Ausbildungskonzept sowie die Lehrmittel müssen den Anforderungen der neuen </a:t>
            </a:r>
          </a:p>
          <a:p>
            <a:pPr marL="0" indent="0">
              <a:spcAft>
                <a:spcPts val="600"/>
              </a:spcAft>
              <a:buNone/>
            </a:pPr>
            <a:r>
              <a:rPr lang="de-CH" sz="3200"/>
              <a:t>      Handlungskompetenzbereiche und der BiVo2026 entsprechen.</a:t>
            </a: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AF10C6A6-BD37-5271-9B67-5A66C4EB48BA}"/>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767885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Lektionentafel Berufsfachschule</a:t>
            </a:r>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92</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7" name="Inhaltsplatzhalter 2">
            <a:extLst>
              <a:ext uri="{FF2B5EF4-FFF2-40B4-BE49-F238E27FC236}">
                <a16:creationId xmlns:a16="http://schemas.microsoft.com/office/drawing/2014/main" id="{3746E574-26D2-0FE1-0EB0-30D64E7F57C6}"/>
              </a:ext>
            </a:extLst>
          </p:cNvPr>
          <p:cNvSpPr txBox="1">
            <a:spLocks/>
          </p:cNvSpPr>
          <p:nvPr/>
        </p:nvSpPr>
        <p:spPr>
          <a:xfrm>
            <a:off x="10929124" y="4071199"/>
            <a:ext cx="5599526" cy="729369"/>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600"/>
              </a:spcAft>
              <a:buNone/>
            </a:pPr>
            <a:r>
              <a:rPr lang="de-CH" sz="2400" b="1">
                <a:solidFill>
                  <a:srgbClr val="FF0000"/>
                </a:solidFill>
              </a:rPr>
              <a:t>BiVo2015: 600 Lektionen Berufskenntnisse</a:t>
            </a:r>
          </a:p>
          <a:p>
            <a:pPr marL="623888" lvl="1" indent="0">
              <a:spcAft>
                <a:spcPts val="600"/>
              </a:spcAft>
              <a:buFont typeface="Calibri" panose="020F0502020204030204" pitchFamily="34" charset="0"/>
              <a:buNone/>
            </a:pPr>
            <a:endParaRPr lang="de-CH" sz="3600"/>
          </a:p>
        </p:txBody>
      </p:sp>
      <p:pic>
        <p:nvPicPr>
          <p:cNvPr id="9" name="Grafik 8">
            <a:extLst>
              <a:ext uri="{FF2B5EF4-FFF2-40B4-BE49-F238E27FC236}">
                <a16:creationId xmlns:a16="http://schemas.microsoft.com/office/drawing/2014/main" id="{3139EA08-85B4-AE01-620C-CB6DD49A131B}"/>
              </a:ext>
            </a:extLst>
          </p:cNvPr>
          <p:cNvPicPr>
            <a:picLocks noChangeAspect="1"/>
          </p:cNvPicPr>
          <p:nvPr/>
        </p:nvPicPr>
        <p:blipFill>
          <a:blip r:embed="rId2"/>
          <a:stretch>
            <a:fillRect/>
          </a:stretch>
        </p:blipFill>
        <p:spPr>
          <a:xfrm>
            <a:off x="677801" y="1843499"/>
            <a:ext cx="10151776" cy="5947747"/>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612B7E6B-EA41-3CC5-4049-08CBC244E6C4}"/>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0184463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a:t>Überbetriebliche Kurse</a:t>
            </a:r>
            <a:endParaRPr lang="de-CH"/>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93</a:t>
            </a:fld>
            <a:endParaRPr lang="de-CH"/>
          </a:p>
        </p:txBody>
      </p:sp>
      <p:sp>
        <p:nvSpPr>
          <p:cNvPr id="8" name="Inhaltsplatzhalter 2">
            <a:extLst>
              <a:ext uri="{FF2B5EF4-FFF2-40B4-BE49-F238E27FC236}">
                <a16:creationId xmlns:a16="http://schemas.microsoft.com/office/drawing/2014/main" id="{3C288EA3-9C18-8C9A-277C-CAFBACD4E9EB}"/>
              </a:ext>
            </a:extLst>
          </p:cNvPr>
          <p:cNvSpPr txBox="1">
            <a:spLocks/>
          </p:cNvSpPr>
          <p:nvPr/>
        </p:nvSpPr>
        <p:spPr>
          <a:xfrm>
            <a:off x="11261625" y="1318948"/>
            <a:ext cx="4824536" cy="7881976"/>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1195388" lvl="1" indent="-571500">
              <a:spcAft>
                <a:spcPts val="600"/>
              </a:spcAft>
              <a:buFont typeface="Arial" panose="020B0604020202020204" pitchFamily="34" charset="0"/>
              <a:buChar char="•"/>
            </a:pPr>
            <a:endParaRPr lang="de-CH" sz="3600"/>
          </a:p>
          <a:p>
            <a:pPr marL="623888" lvl="1" indent="0">
              <a:spcAft>
                <a:spcPts val="600"/>
              </a:spcAft>
              <a:buFont typeface="Calibri" panose="020F0502020204030204" pitchFamily="34" charset="0"/>
              <a:buNone/>
            </a:pPr>
            <a:endParaRPr lang="de-CH" sz="3600"/>
          </a:p>
        </p:txBody>
      </p:sp>
      <p:sp>
        <p:nvSpPr>
          <p:cNvPr id="11" name="Inhaltsplatzhalter 2">
            <a:extLst>
              <a:ext uri="{FF2B5EF4-FFF2-40B4-BE49-F238E27FC236}">
                <a16:creationId xmlns:a16="http://schemas.microsoft.com/office/drawing/2014/main" id="{4685D714-08B3-F866-094F-04A30E1982CE}"/>
              </a:ext>
            </a:extLst>
          </p:cNvPr>
          <p:cNvSpPr txBox="1">
            <a:spLocks/>
          </p:cNvSpPr>
          <p:nvPr/>
        </p:nvSpPr>
        <p:spPr>
          <a:xfrm>
            <a:off x="8898435" y="7613104"/>
            <a:ext cx="5256584" cy="729369"/>
          </a:xfrm>
          <a:prstGeom prst="rect">
            <a:avLst/>
          </a:prstGeom>
        </p:spPr>
        <p:txBody>
          <a:bodyPr vert="horz" lIns="0" tIns="0" rIns="0" bIns="0" rtlCol="0">
            <a:noAutofit/>
          </a:bodyPr>
          <a:lstStyle>
            <a:lvl1pPr marL="742950" indent="-742950" algn="l" defTabSz="2312160" rtl="0" eaLnBrk="1" latinLnBrk="0" hangingPunct="1">
              <a:lnSpc>
                <a:spcPts val="4800"/>
              </a:lnSpc>
              <a:spcBef>
                <a:spcPts val="0"/>
              </a:spcBef>
              <a:buFont typeface="+mj-lt"/>
              <a:buAutoNum type="arabicPeriod"/>
              <a:defRPr sz="4000" kern="1200">
                <a:solidFill>
                  <a:schemeClr val="tx1"/>
                </a:solidFill>
                <a:latin typeface="+mn-lt"/>
                <a:ea typeface="+mn-ea"/>
                <a:cs typeface="+mn-cs"/>
              </a:defRPr>
            </a:lvl1pPr>
            <a:lvl2pPr marL="1366838" indent="-648000" algn="l" defTabSz="2312160" rtl="0" eaLnBrk="1" latinLnBrk="0" hangingPunct="1">
              <a:lnSpc>
                <a:spcPts val="4800"/>
              </a:lnSpc>
              <a:spcBef>
                <a:spcPts val="0"/>
              </a:spcBef>
              <a:buFont typeface="Calibri" panose="020F0502020204030204" pitchFamily="34" charset="0"/>
              <a:buChar char="–"/>
              <a:defRPr sz="4000" b="0" i="0" u="none" kern="1200">
                <a:solidFill>
                  <a:schemeClr val="tx1"/>
                </a:solidFill>
                <a:latin typeface="+mn-lt"/>
                <a:ea typeface="+mn-ea"/>
                <a:cs typeface="+mn-cs"/>
              </a:defRPr>
            </a:lvl2pPr>
            <a:lvl3pPr marL="1980000" indent="-648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3pPr>
            <a:lvl4pPr marL="151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4pPr>
            <a:lvl5pPr marL="1872000" indent="-234000" algn="l" defTabSz="2312160" rtl="0" eaLnBrk="1" latinLnBrk="0" hangingPunct="1">
              <a:lnSpc>
                <a:spcPts val="4800"/>
              </a:lnSpc>
              <a:spcBef>
                <a:spcPts val="0"/>
              </a:spcBef>
              <a:buFont typeface="Calibri" panose="020F0502020204030204" pitchFamily="34" charset="0"/>
              <a:buChar char="–"/>
              <a:defRPr sz="4000" kern="1200">
                <a:solidFill>
                  <a:schemeClr val="tx1"/>
                </a:solidFill>
                <a:latin typeface="+mn-lt"/>
                <a:ea typeface="+mn-ea"/>
                <a:cs typeface="+mn-cs"/>
              </a:defRPr>
            </a:lvl5pPr>
            <a:lvl6pPr marL="635843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6pPr>
            <a:lvl7pPr marL="751451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7pPr>
            <a:lvl8pPr marL="8670599"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8pPr>
            <a:lvl9pPr marL="9826678" indent="-578040" algn="l" defTabSz="2312160" rtl="0" eaLnBrk="1" latinLnBrk="0" hangingPunct="1">
              <a:lnSpc>
                <a:spcPct val="90000"/>
              </a:lnSpc>
              <a:spcBef>
                <a:spcPts val="1264"/>
              </a:spcBef>
              <a:buFont typeface="Arial" panose="020B0604020202020204" pitchFamily="34" charset="0"/>
              <a:buChar char="•"/>
              <a:defRPr sz="4552" kern="1200">
                <a:solidFill>
                  <a:schemeClr val="tx1"/>
                </a:solidFill>
                <a:latin typeface="+mn-lt"/>
                <a:ea typeface="+mn-ea"/>
                <a:cs typeface="+mn-cs"/>
              </a:defRPr>
            </a:lvl9pPr>
          </a:lstStyle>
          <a:p>
            <a:pPr marL="0" indent="0">
              <a:spcAft>
                <a:spcPts val="600"/>
              </a:spcAft>
              <a:buNone/>
            </a:pPr>
            <a:r>
              <a:rPr lang="de-CH" sz="2400" b="1">
                <a:solidFill>
                  <a:srgbClr val="FF0000"/>
                </a:solidFill>
              </a:rPr>
              <a:t>BiVo2015: 34 </a:t>
            </a:r>
            <a:r>
              <a:rPr lang="de-CH" sz="2400" b="1" err="1">
                <a:solidFill>
                  <a:srgbClr val="FF0000"/>
                </a:solidFill>
              </a:rPr>
              <a:t>üK</a:t>
            </a:r>
            <a:r>
              <a:rPr lang="de-CH" sz="2400" b="1">
                <a:solidFill>
                  <a:srgbClr val="FF0000"/>
                </a:solidFill>
              </a:rPr>
              <a:t>-Tage</a:t>
            </a:r>
          </a:p>
          <a:p>
            <a:pPr marL="623888" lvl="1" indent="0">
              <a:spcAft>
                <a:spcPts val="600"/>
              </a:spcAft>
              <a:buFont typeface="Calibri" panose="020F0502020204030204" pitchFamily="34" charset="0"/>
              <a:buNone/>
            </a:pPr>
            <a:endParaRPr lang="de-CH" sz="3600"/>
          </a:p>
        </p:txBody>
      </p:sp>
      <p:pic>
        <p:nvPicPr>
          <p:cNvPr id="7" name="Grafik 6">
            <a:extLst>
              <a:ext uri="{FF2B5EF4-FFF2-40B4-BE49-F238E27FC236}">
                <a16:creationId xmlns:a16="http://schemas.microsoft.com/office/drawing/2014/main" id="{A50677C2-D938-BD54-2E43-E3710A432E5B}"/>
              </a:ext>
            </a:extLst>
          </p:cNvPr>
          <p:cNvPicPr>
            <a:picLocks noChangeAspect="1"/>
          </p:cNvPicPr>
          <p:nvPr/>
        </p:nvPicPr>
        <p:blipFill>
          <a:blip r:embed="rId2"/>
          <a:stretch>
            <a:fillRect/>
          </a:stretch>
        </p:blipFill>
        <p:spPr>
          <a:xfrm>
            <a:off x="707622" y="1760384"/>
            <a:ext cx="8156128" cy="7129347"/>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0BAC43D3-B1DA-B789-1EF5-39F1B2D53AE7}"/>
              </a:ext>
            </a:extLst>
          </p:cNvPr>
          <p:cNvSpPr/>
          <p:nvPr/>
        </p:nvSpPr>
        <p:spPr>
          <a:xfrm>
            <a:off x="15329907" y="8474400"/>
            <a:ext cx="720080" cy="681216"/>
          </a:xfrm>
          <a:prstGeom prst="actionButtonForwardNext">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949918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Qualifikationsverfahren</a:t>
            </a:r>
          </a:p>
        </p:txBody>
      </p:sp>
      <p:sp>
        <p:nvSpPr>
          <p:cNvPr id="3" name="Inhaltsplatzhalter 2"/>
          <p:cNvSpPr>
            <a:spLocks noGrp="1"/>
          </p:cNvSpPr>
          <p:nvPr>
            <p:ph idx="1"/>
          </p:nvPr>
        </p:nvSpPr>
        <p:spPr>
          <a:xfrm>
            <a:off x="680839" y="1226903"/>
            <a:ext cx="15408360" cy="8025992"/>
          </a:xfrm>
        </p:spPr>
        <p:txBody>
          <a:bodyPr/>
          <a:lstStyle/>
          <a:p>
            <a:pPr marL="571500" indent="-571500">
              <a:spcAft>
                <a:spcPts val="600"/>
              </a:spcAft>
              <a:buFont typeface="Arial" panose="020B0604020202020204" pitchFamily="34" charset="0"/>
              <a:buChar char="•"/>
              <a:tabLst>
                <a:tab pos="252095" algn="l"/>
              </a:tabLst>
            </a:pPr>
            <a:r>
              <a:rPr lang="de-CH" sz="3200"/>
              <a:t>Die Prüfung Berufskenntnisse schriftlich wird beibehalten. Die Prüfung Berufskenntnisse mündlich wird durch ein Fachgespräch mit Dauer 30 Min ersetzt und findet innerhalb der Dauer der praktischen Prüfung (VPA) statt. Der Qualifikationsbereich praktische Prüfung (VPA) wird im Umfang von 14h geprüft (BiVo2015: 14h). Der Qualifikationsbereich Berufskenntnisse wird im Umfang von 2h geprüft (BiVo2015: 3h)</a:t>
            </a:r>
          </a:p>
          <a:p>
            <a:pPr marL="0" indent="0">
              <a:spcAft>
                <a:spcPts val="600"/>
              </a:spcAft>
              <a:buNone/>
              <a:tabLst>
                <a:tab pos="252095" algn="l"/>
              </a:tabLst>
            </a:pPr>
            <a:endParaRPr lang="de-CH" sz="3200"/>
          </a:p>
          <a:p>
            <a:pPr marL="571500" indent="-571500">
              <a:spcAft>
                <a:spcPts val="600"/>
              </a:spcAft>
              <a:buFont typeface="Arial" panose="020B0604020202020204" pitchFamily="34" charset="0"/>
              <a:buChar char="•"/>
              <a:tabLst>
                <a:tab pos="252095" algn="l"/>
              </a:tabLst>
            </a:pPr>
            <a:r>
              <a:rPr lang="de-CH" sz="3200"/>
              <a:t>Die Qualifikationsbereiche sind wie folgt gewichtet. </a:t>
            </a:r>
          </a:p>
          <a:p>
            <a:pPr marL="0" indent="0">
              <a:spcAft>
                <a:spcPts val="600"/>
              </a:spcAft>
              <a:buNone/>
              <a:tabLst>
                <a:tab pos="252095" algn="l"/>
              </a:tabLst>
            </a:pPr>
            <a:r>
              <a:rPr lang="de-CH" sz="3200"/>
              <a:t>      Praktische Arbeit (40%) - </a:t>
            </a:r>
            <a:r>
              <a:rPr lang="de-CH" sz="3200" err="1"/>
              <a:t>Fallnote</a:t>
            </a:r>
            <a:endParaRPr lang="de-CH" sz="3200"/>
          </a:p>
          <a:p>
            <a:pPr marL="0" indent="0">
              <a:spcAft>
                <a:spcPts val="600"/>
              </a:spcAft>
              <a:buNone/>
              <a:tabLst>
                <a:tab pos="252095" algn="l"/>
              </a:tabLst>
            </a:pPr>
            <a:r>
              <a:rPr lang="de-CH" sz="3200"/>
              <a:t>      Berufskenntnisse (20%) </a:t>
            </a:r>
          </a:p>
          <a:p>
            <a:pPr marL="0" indent="0">
              <a:spcAft>
                <a:spcPts val="600"/>
              </a:spcAft>
              <a:buNone/>
              <a:tabLst>
                <a:tab pos="252095" algn="l"/>
              </a:tabLst>
            </a:pPr>
            <a:r>
              <a:rPr lang="de-CH" sz="3200"/>
              <a:t>      Allgemeinbildung (20%)</a:t>
            </a:r>
          </a:p>
          <a:p>
            <a:pPr marL="0" indent="0">
              <a:spcAft>
                <a:spcPts val="600"/>
              </a:spcAft>
              <a:buNone/>
              <a:tabLst>
                <a:tab pos="252095" algn="l"/>
              </a:tabLst>
            </a:pPr>
            <a:r>
              <a:rPr lang="de-CH" sz="3200"/>
              <a:t>      Erfahrungsnote (20%)  Gewichtung Berufsfachschule 50%, Gewichtung </a:t>
            </a:r>
            <a:r>
              <a:rPr lang="de-CH" sz="3200" err="1"/>
              <a:t>üK</a:t>
            </a:r>
            <a:r>
              <a:rPr lang="de-CH" sz="3200"/>
              <a:t>-Kurse 50%</a:t>
            </a:r>
          </a:p>
          <a:p>
            <a:pPr marL="457200" indent="-457200">
              <a:spcAft>
                <a:spcPts val="600"/>
              </a:spcAft>
              <a:buFont typeface="Arial" panose="020B0604020202020204" pitchFamily="34" charset="0"/>
              <a:buChar char="•"/>
              <a:tabLst>
                <a:tab pos="252095" algn="l"/>
              </a:tabLst>
            </a:pPr>
            <a:r>
              <a:rPr lang="de-CH" sz="3200"/>
              <a:t>Details zum QV sind in den QV-Ausführungsbestimmungen erläutert. </a:t>
            </a:r>
            <a:r>
              <a:rPr lang="de-CH" sz="2800"/>
              <a:t>(Anhang 1 Bildungsplan)</a:t>
            </a:r>
            <a:endParaRPr lang="de-CH" sz="32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94</a:t>
            </a:fld>
            <a:endParaRPr lang="de-CH"/>
          </a:p>
        </p:txBody>
      </p:sp>
      <p:sp>
        <p:nvSpPr>
          <p:cNvPr id="5" name="Interaktive Schaltfläche: Zurückkehren 4">
            <a:hlinkClick r:id="rId2" action="ppaction://hlinksldjump" highlightClick="1"/>
            <a:extLst>
              <a:ext uri="{FF2B5EF4-FFF2-40B4-BE49-F238E27FC236}">
                <a16:creationId xmlns:a16="http://schemas.microsoft.com/office/drawing/2014/main" id="{73160377-ED16-E07A-2B93-A6D48C8F910A}"/>
              </a:ext>
            </a:extLst>
          </p:cNvPr>
          <p:cNvSpPr/>
          <p:nvPr/>
        </p:nvSpPr>
        <p:spPr>
          <a:xfrm>
            <a:off x="103972" y="8726541"/>
            <a:ext cx="575103" cy="550644"/>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514398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de-DE"/>
              <a:t>Kontakte</a:t>
            </a:r>
            <a:br>
              <a:rPr lang="de-CH"/>
            </a:br>
            <a:endParaRPr lang="de-CH"/>
          </a:p>
        </p:txBody>
      </p:sp>
      <p:sp>
        <p:nvSpPr>
          <p:cNvPr id="3" name="Footer Placeholder 2"/>
          <p:cNvSpPr>
            <a:spLocks noGrp="1"/>
          </p:cNvSpPr>
          <p:nvPr>
            <p:ph type="ftr" sz="quarter" idx="10"/>
          </p:nvPr>
        </p:nvSpPr>
        <p:spPr/>
        <p:txBody>
          <a:bodyPr/>
          <a:lstStyle/>
          <a:p>
            <a:r>
              <a:rPr lang="de-DE"/>
              <a:t>IAK_Totalrevision Elektroberufe BiVo2026</a:t>
            </a:r>
            <a:endParaRPr lang="de-CH"/>
          </a:p>
        </p:txBody>
      </p:sp>
      <p:sp>
        <p:nvSpPr>
          <p:cNvPr id="4" name="Slide Number Placeholder 3"/>
          <p:cNvSpPr>
            <a:spLocks noGrp="1"/>
          </p:cNvSpPr>
          <p:nvPr>
            <p:ph type="sldNum" sz="quarter" idx="11"/>
          </p:nvPr>
        </p:nvSpPr>
        <p:spPr>
          <a:prstGeom prst="rect">
            <a:avLst/>
          </a:prstGeom>
        </p:spPr>
        <p:txBody>
          <a:bodyPr/>
          <a:lstStyle/>
          <a:p>
            <a:fld id="{0EC2CC93-C297-4455-9CFD-8E77B0FD1176}" type="slidenum">
              <a:rPr lang="de-CH" smtClean="0"/>
              <a:pPr/>
              <a:t>95</a:t>
            </a:fld>
            <a:endParaRPr lang="de-CH"/>
          </a:p>
        </p:txBody>
      </p:sp>
    </p:spTree>
    <p:extLst>
      <p:ext uri="{BB962C8B-B14F-4D97-AF65-F5344CB8AC3E}">
        <p14:creationId xmlns:p14="http://schemas.microsoft.com/office/powerpoint/2010/main" val="13733546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Trägerschaft </a:t>
            </a:r>
            <a:r>
              <a:rPr lang="de-CH" err="1"/>
              <a:t>EIT.swiss</a:t>
            </a:r>
            <a:endParaRPr lang="de-CH"/>
          </a:p>
        </p:txBody>
      </p:sp>
      <p:sp>
        <p:nvSpPr>
          <p:cNvPr id="3" name="Inhaltsplatzhalter 2"/>
          <p:cNvSpPr>
            <a:spLocks noGrp="1"/>
          </p:cNvSpPr>
          <p:nvPr>
            <p:ph idx="1"/>
          </p:nvPr>
        </p:nvSpPr>
        <p:spPr>
          <a:xfrm>
            <a:off x="677801" y="1400088"/>
            <a:ext cx="15408360" cy="6933096"/>
          </a:xfrm>
        </p:spPr>
        <p:txBody>
          <a:bodyPr/>
          <a:lstStyle/>
          <a:p>
            <a:pPr marL="0" indent="0">
              <a:spcAft>
                <a:spcPts val="600"/>
              </a:spcAft>
              <a:buNone/>
              <a:tabLst>
                <a:tab pos="252095" algn="l"/>
              </a:tabLst>
            </a:pPr>
            <a:endParaRPr lang="de-DE" sz="3200"/>
          </a:p>
          <a:p>
            <a:pPr marL="0" indent="0">
              <a:spcAft>
                <a:spcPts val="600"/>
              </a:spcAft>
              <a:buNone/>
              <a:tabLst>
                <a:tab pos="252095" algn="l"/>
              </a:tabLst>
            </a:pPr>
            <a:r>
              <a:rPr lang="de-DE" sz="3200"/>
              <a:t>                           </a:t>
            </a:r>
            <a:r>
              <a:rPr lang="de-DE">
                <a:hlinkClick r:id="rId2" action="ppaction://hlinksldjump"/>
              </a:rPr>
              <a:t>Starte deine Karriere! Die Zukunft ist elektrisch!</a:t>
            </a:r>
            <a:endParaRPr lang="de-DE"/>
          </a:p>
          <a:p>
            <a:pPr marL="0" indent="0">
              <a:spcAft>
                <a:spcPts val="600"/>
              </a:spcAft>
              <a:buNone/>
              <a:tabLst>
                <a:tab pos="252095" algn="l"/>
              </a:tabLst>
            </a:pPr>
            <a:r>
              <a:rPr lang="de-DE" sz="3200"/>
              <a:t>                      </a:t>
            </a:r>
          </a:p>
          <a:p>
            <a:pPr marL="0" indent="0">
              <a:spcAft>
                <a:spcPts val="600"/>
              </a:spcAft>
              <a:buNone/>
              <a:tabLst>
                <a:tab pos="252095" algn="l"/>
              </a:tabLst>
            </a:pPr>
            <a:endParaRPr lang="de-DE"/>
          </a:p>
          <a:p>
            <a:pPr marL="0" indent="0">
              <a:spcAft>
                <a:spcPts val="600"/>
              </a:spcAft>
              <a:buNone/>
              <a:tabLst>
                <a:tab pos="252095" algn="l"/>
              </a:tabLst>
            </a:pPr>
            <a:endParaRPr lang="de-DE"/>
          </a:p>
          <a:p>
            <a:pPr marL="0" indent="0">
              <a:spcAft>
                <a:spcPts val="600"/>
              </a:spcAft>
              <a:buNone/>
              <a:tabLst>
                <a:tab pos="252095" algn="l"/>
              </a:tabLst>
            </a:pPr>
            <a:endParaRPr lang="de-DE"/>
          </a:p>
          <a:p>
            <a:pPr marL="0" indent="0">
              <a:spcAft>
                <a:spcPts val="600"/>
              </a:spcAft>
              <a:buNone/>
              <a:tabLst>
                <a:tab pos="252095" algn="l"/>
              </a:tabLst>
            </a:pPr>
            <a:endParaRPr lang="de-DE"/>
          </a:p>
          <a:p>
            <a:pPr marL="0" indent="0">
              <a:spcAft>
                <a:spcPts val="600"/>
              </a:spcAft>
              <a:buNone/>
              <a:tabLst>
                <a:tab pos="252095" algn="l"/>
              </a:tabLst>
            </a:pPr>
            <a:r>
              <a:rPr lang="de-DE"/>
              <a:t>Berufsbildungsabteilung </a:t>
            </a:r>
            <a:r>
              <a:rPr lang="de-DE" err="1"/>
              <a:t>EIT.swiss</a:t>
            </a:r>
            <a:r>
              <a:rPr lang="de-DE"/>
              <a:t>: </a:t>
            </a:r>
            <a:r>
              <a:rPr lang="de-DE" err="1">
                <a:hlinkClick r:id="rId3"/>
              </a:rPr>
              <a:t>revision@eit.swiss</a:t>
            </a:r>
            <a:r>
              <a:rPr lang="de-DE"/>
              <a:t> oder 044 444 17 17 </a:t>
            </a:r>
          </a:p>
          <a:p>
            <a:pPr marL="0" indent="0">
              <a:spcAft>
                <a:spcPts val="600"/>
              </a:spcAft>
              <a:buNone/>
              <a:tabLst>
                <a:tab pos="252095" algn="l"/>
              </a:tabLst>
            </a:pPr>
            <a:r>
              <a:rPr lang="de-DE"/>
              <a:t>Webseite: </a:t>
            </a:r>
            <a:r>
              <a:rPr lang="de-DE">
                <a:hlinkClick r:id="rId4"/>
              </a:rPr>
              <a:t>www.eit.swiss</a:t>
            </a:r>
            <a:endParaRPr lang="de-DE"/>
          </a:p>
          <a:p>
            <a:pPr marL="0" indent="0">
              <a:spcAft>
                <a:spcPts val="600"/>
              </a:spcAft>
              <a:buNone/>
              <a:tabLst>
                <a:tab pos="252095" algn="l"/>
              </a:tabLst>
            </a:pPr>
            <a:endParaRPr lang="de-CH" sz="32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96</a:t>
            </a:fld>
            <a:endParaRPr lang="de-CH"/>
          </a:p>
        </p:txBody>
      </p:sp>
      <p:pic>
        <p:nvPicPr>
          <p:cNvPr id="7" name="Grafik 6" descr="Rolltreppe hoch mit einfarbiger Füllung">
            <a:extLst>
              <a:ext uri="{FF2B5EF4-FFF2-40B4-BE49-F238E27FC236}">
                <a16:creationId xmlns:a16="http://schemas.microsoft.com/office/drawing/2014/main" id="{F4D64E6B-6CE4-23E4-4BD7-402D153AD7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801" y="1608967"/>
            <a:ext cx="1728192" cy="1728192"/>
          </a:xfrm>
          <a:prstGeom prst="rect">
            <a:avLst/>
          </a:prstGeom>
        </p:spPr>
      </p:pic>
    </p:spTree>
    <p:extLst>
      <p:ext uri="{BB962C8B-B14F-4D97-AF65-F5344CB8AC3E}">
        <p14:creationId xmlns:p14="http://schemas.microsoft.com/office/powerpoint/2010/main" val="16759838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CH"/>
              <a:t>Trägerschaft </a:t>
            </a:r>
            <a:r>
              <a:rPr lang="de-CH" err="1"/>
              <a:t>EIT.swiss</a:t>
            </a:r>
            <a:endParaRPr lang="de-CH"/>
          </a:p>
        </p:txBody>
      </p:sp>
      <p:sp>
        <p:nvSpPr>
          <p:cNvPr id="3" name="Inhaltsplatzhalter 2"/>
          <p:cNvSpPr>
            <a:spLocks noGrp="1"/>
          </p:cNvSpPr>
          <p:nvPr>
            <p:ph idx="1"/>
          </p:nvPr>
        </p:nvSpPr>
        <p:spPr>
          <a:xfrm>
            <a:off x="677801" y="1400088"/>
            <a:ext cx="15408360" cy="6753096"/>
          </a:xfrm>
        </p:spPr>
        <p:txBody>
          <a:bodyPr/>
          <a:lstStyle/>
          <a:p>
            <a:pPr marL="0" indent="0">
              <a:spcAft>
                <a:spcPts val="600"/>
              </a:spcAft>
              <a:buNone/>
              <a:tabLst>
                <a:tab pos="252095" algn="l"/>
              </a:tabLst>
            </a:pPr>
            <a:r>
              <a:rPr lang="de-DE" sz="3200"/>
              <a:t>Für Fragen zur Totalrevision der Elektroberufe in der beruflichen Grundbildung steht das Projektteam der Berufsbildungsabteilung zur Verfügung:</a:t>
            </a:r>
          </a:p>
          <a:p>
            <a:pPr marL="0" indent="0">
              <a:spcAft>
                <a:spcPts val="600"/>
              </a:spcAft>
              <a:buNone/>
              <a:tabLst>
                <a:tab pos="252095" algn="l"/>
              </a:tabLst>
            </a:pPr>
            <a:r>
              <a:rPr lang="de-DE" sz="3200" err="1">
                <a:hlinkClick r:id="rId2"/>
              </a:rPr>
              <a:t>revision@eit.swiss</a:t>
            </a:r>
            <a:r>
              <a:rPr lang="de-DE" sz="3200"/>
              <a:t> oder 044 444 17 17 </a:t>
            </a:r>
          </a:p>
          <a:p>
            <a:pPr marL="0" indent="0">
              <a:spcAft>
                <a:spcPts val="600"/>
              </a:spcAft>
              <a:buNone/>
              <a:tabLst>
                <a:tab pos="252095" algn="l"/>
              </a:tabLst>
            </a:pPr>
            <a:endParaRPr lang="de-DE" sz="3200"/>
          </a:p>
          <a:p>
            <a:pPr marL="0" indent="0">
              <a:spcAft>
                <a:spcPts val="600"/>
              </a:spcAft>
              <a:buNone/>
              <a:tabLst>
                <a:tab pos="252095" algn="l"/>
              </a:tabLst>
            </a:pPr>
            <a:r>
              <a:rPr lang="de-DE" sz="3200"/>
              <a:t>Weitere Informationen sind zudem auf der Webseite von </a:t>
            </a:r>
            <a:r>
              <a:rPr lang="de-DE" sz="3200" err="1"/>
              <a:t>EIT.swiss</a:t>
            </a:r>
            <a:r>
              <a:rPr lang="de-DE" sz="3200"/>
              <a:t> abrufbar.</a:t>
            </a:r>
          </a:p>
          <a:p>
            <a:pPr marL="0" indent="0">
              <a:spcAft>
                <a:spcPts val="600"/>
              </a:spcAft>
              <a:buNone/>
              <a:tabLst>
                <a:tab pos="252095" algn="l"/>
              </a:tabLst>
            </a:pPr>
            <a:r>
              <a:rPr lang="de-DE" sz="3200">
                <a:hlinkClick r:id="rId3"/>
              </a:rPr>
              <a:t>www.eit.swiss</a:t>
            </a:r>
            <a:endParaRPr lang="de-DE" sz="3200"/>
          </a:p>
          <a:p>
            <a:pPr marL="0" indent="0">
              <a:spcAft>
                <a:spcPts val="600"/>
              </a:spcAft>
              <a:buNone/>
              <a:tabLst>
                <a:tab pos="252095" algn="l"/>
              </a:tabLst>
            </a:pPr>
            <a:endParaRPr lang="de-CH" sz="3200"/>
          </a:p>
        </p:txBody>
      </p:sp>
      <p:sp>
        <p:nvSpPr>
          <p:cNvPr id="6" name="Fußzeilenplatzhalter 5"/>
          <p:cNvSpPr>
            <a:spLocks noGrp="1"/>
          </p:cNvSpPr>
          <p:nvPr>
            <p:ph type="ftr" sz="quarter" idx="10"/>
          </p:nvPr>
        </p:nvSpPr>
        <p:spPr/>
        <p:txBody>
          <a:bodyPr/>
          <a:lstStyle/>
          <a:p>
            <a:r>
              <a:rPr lang="de-DE"/>
              <a:t>IAK_Totalrevision Elektroberufe BiVo2026</a:t>
            </a:r>
            <a:endParaRPr lang="de-CH"/>
          </a:p>
        </p:txBody>
      </p:sp>
      <p:sp>
        <p:nvSpPr>
          <p:cNvPr id="4" name="Foliennummernplatzhalter 3">
            <a:extLst>
              <a:ext uri="{FF2B5EF4-FFF2-40B4-BE49-F238E27FC236}">
                <a16:creationId xmlns:a16="http://schemas.microsoft.com/office/drawing/2014/main" id="{B50D1C95-E805-A1E5-DEA9-5B4B2AFF4708}"/>
              </a:ext>
            </a:extLst>
          </p:cNvPr>
          <p:cNvSpPr>
            <a:spLocks noGrp="1"/>
          </p:cNvSpPr>
          <p:nvPr>
            <p:ph type="sldNum" sz="quarter" idx="11"/>
          </p:nvPr>
        </p:nvSpPr>
        <p:spPr/>
        <p:txBody>
          <a:bodyPr/>
          <a:lstStyle/>
          <a:p>
            <a:fld id="{0EC2CC93-C297-4455-9CFD-8E77B0FD1176}" type="slidenum">
              <a:rPr lang="de-CH" smtClean="0"/>
              <a:pPr/>
              <a:t>97</a:t>
            </a:fld>
            <a:endParaRPr lang="de-CH"/>
          </a:p>
        </p:txBody>
      </p:sp>
      <p:sp>
        <p:nvSpPr>
          <p:cNvPr id="5" name="Interaktive Schaltfläche: Zurückkehren 4">
            <a:hlinkClick r:id="rId4" action="ppaction://hlinksldjump" highlightClick="1"/>
            <a:extLst>
              <a:ext uri="{FF2B5EF4-FFF2-40B4-BE49-F238E27FC236}">
                <a16:creationId xmlns:a16="http://schemas.microsoft.com/office/drawing/2014/main" id="{6B444131-A090-EAA7-FCF9-580EFBF3F7AF}"/>
              </a:ext>
            </a:extLst>
          </p:cNvPr>
          <p:cNvSpPr/>
          <p:nvPr/>
        </p:nvSpPr>
        <p:spPr>
          <a:xfrm>
            <a:off x="1252514" y="8314847"/>
            <a:ext cx="718728" cy="684786"/>
          </a:xfrm>
          <a:prstGeom prst="actionButtonReturn">
            <a:avLst/>
          </a:prstGeom>
          <a:gradFill>
            <a:gsLst>
              <a:gs pos="0">
                <a:schemeClr val="accent3">
                  <a:lumMod val="40000"/>
                  <a:lumOff val="60000"/>
                </a:schemeClr>
              </a:gs>
              <a:gs pos="66000">
                <a:schemeClr val="accent4">
                  <a:lumMod val="20000"/>
                  <a:lumOff val="8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62931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980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r Titel der Präsentation ist maximal dreizeilig  in Calibri regular gesetzt&amp;quot;&quot;/&gt;&lt;property id=&quot;20307&quot; value=&quot;256&quot;/&gt;&lt;/object&gt;&lt;object type=&quot;3&quot; unique_id=&quot;10041&quot;&gt;&lt;property id=&quot;20148&quot; value=&quot;5&quot;/&gt;&lt;property id=&quot;20300&quot; value=&quot;Slide 2 - &amp;quot;Agenda&amp;quot;&quot;/&gt;&lt;property id=&quot;20307&quot; value=&quot;257&quot;/&gt;&lt;/object&gt;&lt;object type=&quot;3&quot; unique_id=&quot;10042&quot;&gt;&lt;property id=&quot;20148&quot; value=&quot;5&quot;/&gt;&lt;property id=&quot;20300&quot; value=&quot;Slide 3 - &amp;quot;Agenda&amp;quot;&quot;/&gt;&lt;property id=&quot;20307&quot; value=&quot;258&quot;/&gt;&lt;/object&gt;&lt;object type=&quot;3&quot; unique_id=&quot;10068&quot;&gt;&lt;property id=&quot;20148&quot; value=&quot;5&quot;/&gt;&lt;property id=&quot;20300&quot; value=&quot;Slide 5 - &amp;quot;Beispiel für Kuchendiagramm&amp;quot;&quot;/&gt;&lt;property id=&quot;20307&quot; value=&quot;259&quot;/&gt;&lt;/object&gt;&lt;object type=&quot;3&quot; unique_id=&quot;10069&quot;&gt;&lt;property id=&quot;20148&quot; value=&quot;5&quot;/&gt;&lt;property id=&quot;20300&quot; value=&quot;Slide 6 - &amp;quot;Beispiel für Balkendiagramm&amp;quot;&quot;/&gt;&lt;property id=&quot;20307&quot; value=&quot;260&quot;/&gt;&lt;/object&gt;&lt;object type=&quot;3&quot; unique_id=&quot;10070&quot;&gt;&lt;property id=&quot;20148&quot; value=&quot;5&quot;/&gt;&lt;property id=&quot;20300&quot; value=&quot;Slide 7 - &amp;quot;Textfolie mit maximal zweizeiliger Überschrift&amp;quot;&quot;/&gt;&lt;property id=&quot;20307&quot; value=&quot;261&quot;/&gt;&lt;/object&gt;&lt;object type=&quot;3&quot; unique_id=&quot;10135&quot;&gt;&lt;property id=&quot;20148&quot; value=&quot;5&quot;/&gt;&lt;property id=&quot;20300&quot; value=&quot;Slide 8 - &amp;quot;Bild-Text-Folie mit maximal zweizeiliger Überschrift&amp;quot;&quot;/&gt;&lt;property id=&quot;20307&quot; value=&quot;262&quot;/&gt;&lt;/object&gt;&lt;object type=&quot;3&quot; unique_id=&quot;10136&quot;&gt;&lt;property id=&quot;20148&quot; value=&quot;5&quot;/&gt;&lt;property id=&quot;20300&quot; value=&quot;Slide 9 - &amp;quot;Diese Überschrift kann zweizeilig sein und  das ist die zweite Zeile&amp;quot;&quot;/&gt;&lt;property id=&quot;20307&quot; value=&quot;263&quot;/&gt;&lt;/object&gt;&lt;object type=&quot;3&quot; unique_id=&quot;10137&quot;&gt;&lt;property id=&quot;20148&quot; value=&quot;5&quot;/&gt;&lt;property id=&quot;20300&quot; value=&quot;Slide 10&quot;/&gt;&lt;property id=&quot;20307&quot; value=&quot;264&quot;/&gt;&lt;/object&gt;&lt;object type=&quot;3&quot; unique_id=&quot;10182&quot;&gt;&lt;property id=&quot;20148&quot; value=&quot;5&quot;/&gt;&lt;property id=&quot;20300&quot; value=&quot;Slide 4 - &amp;quot;Die Kapiteltrennfolie hat einen maximal dreizeiligen Titel&amp;quot;&quot;/&gt;&lt;property id=&quot;20307&quot; value=&quot;266&quot;/&gt;&lt;/object&gt;&lt;/object&gt;&lt;/object&gt;&lt;/database&gt;"/>
  <p:tag name="SECTOMILLISECCONVERTED" val="1"/>
</p:tagLst>
</file>

<file path=ppt/theme/theme1.xml><?xml version="1.0" encoding="utf-8"?>
<a:theme xmlns:a="http://schemas.openxmlformats.org/drawingml/2006/main" name="Office Theme">
  <a:themeElements>
    <a:clrScheme name="VSEI">
      <a:dk1>
        <a:sysClr val="windowText" lastClr="000000"/>
      </a:dk1>
      <a:lt1>
        <a:sysClr val="window" lastClr="FFFFFF"/>
      </a:lt1>
      <a:dk2>
        <a:srgbClr val="03A9B9"/>
      </a:dk2>
      <a:lt2>
        <a:srgbClr val="FFFFFF"/>
      </a:lt2>
      <a:accent1>
        <a:srgbClr val="005CA9"/>
      </a:accent1>
      <a:accent2>
        <a:srgbClr val="47B170"/>
      </a:accent2>
      <a:accent3>
        <a:srgbClr val="007771"/>
      </a:accent3>
      <a:accent4>
        <a:srgbClr val="00B1E0"/>
      </a:accent4>
      <a:accent5>
        <a:srgbClr val="AAAFB2"/>
      </a:accent5>
      <a:accent6>
        <a:srgbClr val="4F5455"/>
      </a:accent6>
      <a:hlink>
        <a:srgbClr val="00B1E0"/>
      </a:hlink>
      <a:folHlink>
        <a:srgbClr val="4F545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_16_9_de" id="{87FA617F-739E-4807-B51D-6708FD28A6DD}" vid="{2AD9E610-F3F9-4088-80A7-AFC04E5A7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sters xmlns="e99235be-171a-40fb-a35c-57dc66f4f957">
      <UserInfo>
        <DisplayName/>
        <AccountId xsi:nil="true"/>
        <AccountType/>
      </UserInfo>
    </Masters>
    <TaxCatchAll xmlns="974af55b-3c0c-4b79-895c-db79858cca6b" xsi:nil="true"/>
    <lcf76f155ced4ddcb4097134ff3c332f xmlns="e99235be-171a-40fb-a35c-57dc66f4f957">
      <Terms xmlns="http://schemas.microsoft.com/office/infopath/2007/PartnerControls"/>
    </lcf76f155ced4ddcb4097134ff3c332f>
    <_Flow_SignoffStatus xmlns="e99235be-171a-40fb-a35c-57dc66f4f957" xsi:nil="true"/>
    <Fertig xmlns="e99235be-171a-40fb-a35c-57dc66f4f957">false</Ferti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B02D7A6986E914D9C2A114C4A796D3C" ma:contentTypeVersion="18" ma:contentTypeDescription="Ein neues Dokument erstellen." ma:contentTypeScope="" ma:versionID="d1f80f82244725dfb610f99f408739d1">
  <xsd:schema xmlns:xsd="http://www.w3.org/2001/XMLSchema" xmlns:xs="http://www.w3.org/2001/XMLSchema" xmlns:p="http://schemas.microsoft.com/office/2006/metadata/properties" xmlns:ns2="e99235be-171a-40fb-a35c-57dc66f4f957" xmlns:ns3="974af55b-3c0c-4b79-895c-db79858cca6b" targetNamespace="http://schemas.microsoft.com/office/2006/metadata/properties" ma:root="true" ma:fieldsID="1a628fbce4c6d59745a5dea563ab5393" ns2:_="" ns3:_="">
    <xsd:import namespace="e99235be-171a-40fb-a35c-57dc66f4f957"/>
    <xsd:import namespace="974af55b-3c0c-4b79-895c-db79858cca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asters" minOccurs="0"/>
                <xsd:element ref="ns2:_Flow_SignoffStatus" minOccurs="0"/>
                <xsd:element ref="ns2:Ferti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235be-171a-40fb-a35c-57dc66f4f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0777897d-f007-4b2b-94d9-7f6a1a3962b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asters" ma:index="23" nillable="true" ma:displayName="Masters" ma:description="Für diesen Ordner verantwortliche Person/en. Betrifft Ablage, Struktur und Archivierung. " ma:format="Dropdown" ma:list="UserInfo" ma:SharePointGroup="0" ma:internalName="Mast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Flow_SignoffStatus" ma:index="24" nillable="true" ma:displayName="Status Unterschrift" ma:internalName="Status_x0020_Unterschrift">
      <xsd:simpleType>
        <xsd:restriction base="dms:Text"/>
      </xsd:simpleType>
    </xsd:element>
    <xsd:element name="Fertig" ma:index="25" nillable="true" ma:displayName="Fertig" ma:default="0" ma:format="Dropdown" ma:internalName="Fertig">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74af55b-3c0c-4b79-895c-db79858cca6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1b10d97-bd4b-4bd5-b3ba-3545bf9725d3}" ma:internalName="TaxCatchAll" ma:showField="CatchAllData" ma:web="974af55b-3c0c-4b79-895c-db79858cca6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B86833-7AF6-4CC5-92B7-AC2C600BB8B3}">
  <ds:schemaRefs>
    <ds:schemaRef ds:uri="974af55b-3c0c-4b79-895c-db79858cca6b"/>
    <ds:schemaRef ds:uri="e99235be-171a-40fb-a35c-57dc66f4f9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294449-8B9E-4677-A21D-66D51CB5AE5E}">
  <ds:schemaRefs>
    <ds:schemaRef ds:uri="http://schemas.microsoft.com/sharepoint/v3/contenttype/forms"/>
  </ds:schemaRefs>
</ds:datastoreItem>
</file>

<file path=customXml/itemProps3.xml><?xml version="1.0" encoding="utf-8"?>
<ds:datastoreItem xmlns:ds="http://schemas.openxmlformats.org/officeDocument/2006/customXml" ds:itemID="{6FE3DBFB-69F8-4777-854C-540FF0F9BF47}">
  <ds:schemaRefs>
    <ds:schemaRef ds:uri="974af55b-3c0c-4b79-895c-db79858cca6b"/>
    <ds:schemaRef ds:uri="e99235be-171a-40fb-a35c-57dc66f4f9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Präsentation_16_9_de</Template>
  <TotalTime>0</TotalTime>
  <Words>5037</Words>
  <Application>Microsoft Office PowerPoint</Application>
  <PresentationFormat>Benutzerdefiniert</PresentationFormat>
  <Paragraphs>664</Paragraphs>
  <Slides>98</Slides>
  <Notes>21</Notes>
  <HiddenSlides>74</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98</vt:i4>
      </vt:variant>
    </vt:vector>
  </HeadingPairs>
  <TitlesOfParts>
    <vt:vector size="103" baseType="lpstr">
      <vt:lpstr>Arial</vt:lpstr>
      <vt:lpstr>Calibri</vt:lpstr>
      <vt:lpstr>Calibri Light</vt:lpstr>
      <vt:lpstr>Times New Roman</vt:lpstr>
      <vt:lpstr>Office Theme</vt:lpstr>
      <vt:lpstr>Totalrevision berufliche Grundbildung Elektroberufe BiVo2026 Begleitende Informationen für Lehrbetriebe, Berufsfachschulen und überbetriebliche Kurse </vt:lpstr>
      <vt:lpstr>Agenda</vt:lpstr>
      <vt:lpstr>Einleitung</vt:lpstr>
      <vt:lpstr>PowerPoint-Präsentation</vt:lpstr>
      <vt:lpstr>Fachkräfte für die Elektrobranche</vt:lpstr>
      <vt:lpstr>Ausbildungsmodell</vt:lpstr>
      <vt:lpstr>Methodik und Didaktik</vt:lpstr>
      <vt:lpstr>Umsetzungsdokumente</vt:lpstr>
      <vt:lpstr>Fachliche Anforderungen an Berufsbildner: innen</vt:lpstr>
      <vt:lpstr>Standortbestimmung</vt:lpstr>
      <vt:lpstr>Durchlässigkeit der Berufe</vt:lpstr>
      <vt:lpstr>Lernortkooperationstabelle (LOK)</vt:lpstr>
      <vt:lpstr>Elektroplaner: in EFZ</vt:lpstr>
      <vt:lpstr>Elektroinstallateur: in EFZ</vt:lpstr>
      <vt:lpstr>Montage-Elektriker: in EFZ</vt:lpstr>
      <vt:lpstr>Trägerschaft EIT.swiss</vt:lpstr>
      <vt:lpstr>Einleitung </vt:lpstr>
      <vt:lpstr>Einleitung</vt:lpstr>
      <vt:lpstr>Fachkräfte für die Elektrobranche </vt:lpstr>
      <vt:lpstr>Fachkräfte für die Elektrobranche</vt:lpstr>
      <vt:lpstr>PowerPoint-Präsentation</vt:lpstr>
      <vt:lpstr>PowerPoint-Präsentation</vt:lpstr>
      <vt:lpstr>Ausbildungsmodell </vt:lpstr>
      <vt:lpstr>Ausbildungsmodell</vt:lpstr>
      <vt:lpstr>Methodik und Didaktik </vt:lpstr>
      <vt:lpstr>Methodik und Didaktik</vt:lpstr>
      <vt:lpstr>PowerPoint-Präsentation</vt:lpstr>
      <vt:lpstr>PowerPoint-Präsentation</vt:lpstr>
      <vt:lpstr>PowerPoint-Präsentation</vt:lpstr>
      <vt:lpstr>Ausbildungsprogramm Betrieb </vt:lpstr>
      <vt:lpstr>Ausbildungsprogramm Betrieb</vt:lpstr>
      <vt:lpstr>Ausbildungsprogramm üK </vt:lpstr>
      <vt:lpstr>Konzeption und Aufbau Ausbildungsprogramm üK</vt:lpstr>
      <vt:lpstr>PowerPoint-Präsentation</vt:lpstr>
      <vt:lpstr>PowerPoint-Präsentation</vt:lpstr>
      <vt:lpstr>Ausbildungsprogramm Berufsfachschulen (Schullehrplan) </vt:lpstr>
      <vt:lpstr>Konzeption und Aufbau des Schullehrplans</vt:lpstr>
      <vt:lpstr>Konzeption und Aufbau des Schullehrplans</vt:lpstr>
      <vt:lpstr>Fachliche Anforderungen an Berufsbildner: innen </vt:lpstr>
      <vt:lpstr>Fachliche Anforderungen an Berufsbildner: innen</vt:lpstr>
      <vt:lpstr>Standortbestimmung </vt:lpstr>
      <vt:lpstr>Standortbestimmung</vt:lpstr>
      <vt:lpstr>Durchlässigkeit der Berufe </vt:lpstr>
      <vt:lpstr>Durchlässigkeit der Berufe</vt:lpstr>
      <vt:lpstr>Lernortkooperation (LOK) </vt:lpstr>
      <vt:lpstr>Lernortkooperationstabelle (LOK)</vt:lpstr>
      <vt:lpstr>Elektroplaner: in EFZ </vt:lpstr>
      <vt:lpstr>Elektroplaner: in EFZ</vt:lpstr>
      <vt:lpstr>Berufsbild und Bildungsinhalte</vt:lpstr>
      <vt:lpstr>Berufsbild und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Berufsfachschule</vt:lpstr>
      <vt:lpstr>Überbetriebliche Kurse</vt:lpstr>
      <vt:lpstr>Praktikum</vt:lpstr>
      <vt:lpstr>Qualifikationsverfahren</vt:lpstr>
      <vt:lpstr>Elektroinstallateur: in EFZ </vt:lpstr>
      <vt:lpstr>Elektroinstallateur: in EFZ</vt:lpstr>
      <vt:lpstr>Berufsbild und Bildungsinhalte</vt:lpstr>
      <vt:lpstr>Berufsbild und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Lektionentafel Berufsfachschule</vt:lpstr>
      <vt:lpstr>Überbetriebliche Kurse</vt:lpstr>
      <vt:lpstr>Qualifikationsverfahren</vt:lpstr>
      <vt:lpstr>Montage-Elektriker: in EFZ </vt:lpstr>
      <vt:lpstr>Montage-Elektriker: in EFZ</vt:lpstr>
      <vt:lpstr>Berufsbild und Bildungsinhalte</vt:lpstr>
      <vt:lpstr>Berufsbild und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Wesentliche Neuerungen Bildungsinhalte</vt:lpstr>
      <vt:lpstr>Lektionentafel Berufsfachschule</vt:lpstr>
      <vt:lpstr>Überbetriebliche Kurse</vt:lpstr>
      <vt:lpstr>Qualifikationsverfahren</vt:lpstr>
      <vt:lpstr>Kontakte </vt:lpstr>
      <vt:lpstr>Trägerschaft EIT.swiss</vt:lpstr>
      <vt:lpstr>Trägerschaft EIT.swiss</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2023-06-27T05:10:14Z</dcterms:created>
  <dcterms:modified xsi:type="dcterms:W3CDTF">2024-11-25T12:18:53Z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40400.0000000000</vt:lpwstr>
  </property>
  <property fmtid="{D5CDD505-2E9C-101B-9397-08002B2CF9AE}" pid="3" name="ContentTypeId">
    <vt:lpwstr>0x0101004B02D7A6986E914D9C2A114C4A796D3C</vt:lpwstr>
  </property>
  <property fmtid="{D5CDD505-2E9C-101B-9397-08002B2CF9AE}" pid="4" name="MediaServiceImageTags">
    <vt:lpwstr/>
  </property>
</Properties>
</file>