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27" r:id="rId5"/>
    <p:sldMasterId id="2147484372" r:id="rId6"/>
  </p:sldMasterIdLst>
  <p:notesMasterIdLst>
    <p:notesMasterId r:id="rId31"/>
  </p:notesMasterIdLst>
  <p:handoutMasterIdLst>
    <p:handoutMasterId r:id="rId32"/>
  </p:handoutMasterIdLst>
  <p:sldIdLst>
    <p:sldId id="563" r:id="rId7"/>
    <p:sldId id="256" r:id="rId8"/>
    <p:sldId id="608" r:id="rId9"/>
    <p:sldId id="609" r:id="rId10"/>
    <p:sldId id="531" r:id="rId11"/>
    <p:sldId id="567" r:id="rId12"/>
    <p:sldId id="538" r:id="rId13"/>
    <p:sldId id="539" r:id="rId14"/>
    <p:sldId id="533" r:id="rId15"/>
    <p:sldId id="534" r:id="rId16"/>
    <p:sldId id="607" r:id="rId17"/>
    <p:sldId id="555" r:id="rId18"/>
    <p:sldId id="565" r:id="rId19"/>
    <p:sldId id="566" r:id="rId20"/>
    <p:sldId id="527" r:id="rId21"/>
    <p:sldId id="560" r:id="rId22"/>
    <p:sldId id="571" r:id="rId23"/>
    <p:sldId id="612" r:id="rId24"/>
    <p:sldId id="611" r:id="rId25"/>
    <p:sldId id="513" r:id="rId26"/>
    <p:sldId id="516" r:id="rId27"/>
    <p:sldId id="504" r:id="rId28"/>
    <p:sldId id="474" r:id="rId29"/>
    <p:sldId id="610" r:id="rId30"/>
  </p:sldIdLst>
  <p:sldSz cx="12192000" cy="6858000"/>
  <p:notesSz cx="9928225" cy="6797675"/>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CBE0"/>
    <a:srgbClr val="78B8B8"/>
    <a:srgbClr val="72B1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2" autoAdjust="0"/>
    <p:restoredTop sz="96837" autoAdjust="0"/>
  </p:normalViewPr>
  <p:slideViewPr>
    <p:cSldViewPr showGuides="1">
      <p:cViewPr varScale="1">
        <p:scale>
          <a:sx n="91" d="100"/>
          <a:sy n="91" d="100"/>
        </p:scale>
        <p:origin x="62" y="8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heme" Target="theme/theme1.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5" y="2"/>
            <a:ext cx="4302526" cy="339515"/>
          </a:xfrm>
          <a:prstGeom prst="rect">
            <a:avLst/>
          </a:prstGeom>
        </p:spPr>
        <p:txBody>
          <a:bodyPr vert="horz" lIns="95548" tIns="47774" rIns="95548" bIns="47774" rtlCol="0"/>
          <a:lstStyle>
            <a:lvl1pPr algn="l" fontAlgn="auto">
              <a:spcBef>
                <a:spcPts val="0"/>
              </a:spcBef>
              <a:spcAft>
                <a:spcPts val="0"/>
              </a:spcAft>
              <a:defRPr sz="1200">
                <a:latin typeface="+mn-lt"/>
              </a:defRPr>
            </a:lvl1pPr>
          </a:lstStyle>
          <a:p>
            <a:pPr>
              <a:defRPr/>
            </a:pPr>
            <a:endParaRPr lang="de-CH"/>
          </a:p>
        </p:txBody>
      </p:sp>
      <p:sp>
        <p:nvSpPr>
          <p:cNvPr id="3" name="Datumsplatzhalter 2"/>
          <p:cNvSpPr>
            <a:spLocks noGrp="1"/>
          </p:cNvSpPr>
          <p:nvPr>
            <p:ph type="dt" sz="quarter" idx="1"/>
          </p:nvPr>
        </p:nvSpPr>
        <p:spPr>
          <a:xfrm>
            <a:off x="5623483" y="2"/>
            <a:ext cx="4302526" cy="339515"/>
          </a:xfrm>
          <a:prstGeom prst="rect">
            <a:avLst/>
          </a:prstGeom>
        </p:spPr>
        <p:txBody>
          <a:bodyPr vert="horz" lIns="95548" tIns="47774" rIns="95548" bIns="47774" rtlCol="0"/>
          <a:lstStyle>
            <a:lvl1pPr algn="r" fontAlgn="auto">
              <a:spcBef>
                <a:spcPts val="0"/>
              </a:spcBef>
              <a:spcAft>
                <a:spcPts val="0"/>
              </a:spcAft>
              <a:defRPr sz="1200">
                <a:latin typeface="+mn-lt"/>
              </a:defRPr>
            </a:lvl1pPr>
          </a:lstStyle>
          <a:p>
            <a:pPr>
              <a:defRPr/>
            </a:pPr>
            <a:fld id="{6953E036-2620-4A9B-AFC7-C579C66BA1A5}" type="datetimeFigureOut">
              <a:rPr lang="de-DE"/>
              <a:pPr>
                <a:defRPr/>
              </a:pPr>
              <a:t>06.01.2025</a:t>
            </a:fld>
            <a:endParaRPr lang="de-CH"/>
          </a:p>
        </p:txBody>
      </p:sp>
      <p:sp>
        <p:nvSpPr>
          <p:cNvPr id="4" name="Fußzeilenplatzhalter 3"/>
          <p:cNvSpPr>
            <a:spLocks noGrp="1"/>
          </p:cNvSpPr>
          <p:nvPr>
            <p:ph type="ftr" sz="quarter" idx="2"/>
          </p:nvPr>
        </p:nvSpPr>
        <p:spPr>
          <a:xfrm>
            <a:off x="5" y="6457108"/>
            <a:ext cx="4302526" cy="339515"/>
          </a:xfrm>
          <a:prstGeom prst="rect">
            <a:avLst/>
          </a:prstGeom>
        </p:spPr>
        <p:txBody>
          <a:bodyPr vert="horz" lIns="95548" tIns="47774" rIns="95548" bIns="47774" rtlCol="0" anchor="b"/>
          <a:lstStyle>
            <a:lvl1pPr algn="l" fontAlgn="auto">
              <a:spcBef>
                <a:spcPts val="0"/>
              </a:spcBef>
              <a:spcAft>
                <a:spcPts val="0"/>
              </a:spcAft>
              <a:defRPr sz="1200">
                <a:latin typeface="+mn-lt"/>
              </a:defRPr>
            </a:lvl1pPr>
          </a:lstStyle>
          <a:p>
            <a:pPr>
              <a:defRPr/>
            </a:pPr>
            <a:endParaRPr lang="de-CH"/>
          </a:p>
        </p:txBody>
      </p:sp>
      <p:sp>
        <p:nvSpPr>
          <p:cNvPr id="5" name="Foliennummernplatzhalter 4"/>
          <p:cNvSpPr>
            <a:spLocks noGrp="1"/>
          </p:cNvSpPr>
          <p:nvPr>
            <p:ph type="sldNum" sz="quarter" idx="3"/>
          </p:nvPr>
        </p:nvSpPr>
        <p:spPr>
          <a:xfrm>
            <a:off x="5623483" y="6457108"/>
            <a:ext cx="4302526" cy="339515"/>
          </a:xfrm>
          <a:prstGeom prst="rect">
            <a:avLst/>
          </a:prstGeom>
        </p:spPr>
        <p:txBody>
          <a:bodyPr vert="horz" lIns="95548" tIns="47774" rIns="95548" bIns="47774" rtlCol="0" anchor="b"/>
          <a:lstStyle>
            <a:lvl1pPr algn="r" fontAlgn="auto">
              <a:spcBef>
                <a:spcPts val="0"/>
              </a:spcBef>
              <a:spcAft>
                <a:spcPts val="0"/>
              </a:spcAft>
              <a:defRPr sz="1200">
                <a:latin typeface="+mn-lt"/>
              </a:defRPr>
            </a:lvl1pPr>
          </a:lstStyle>
          <a:p>
            <a:pPr>
              <a:defRPr/>
            </a:pPr>
            <a:fld id="{76FC5EEB-21BB-4844-964C-56D042FDFEC1}" type="slidenum">
              <a:rPr lang="de-CH"/>
              <a:pPr>
                <a:defRPr/>
              </a:pPr>
              <a:t>‹Nr.›</a:t>
            </a:fld>
            <a:endParaRPr lang="de-CH"/>
          </a:p>
        </p:txBody>
      </p:sp>
    </p:spTree>
    <p:extLst>
      <p:ext uri="{BB962C8B-B14F-4D97-AF65-F5344CB8AC3E}">
        <p14:creationId xmlns:p14="http://schemas.microsoft.com/office/powerpoint/2010/main" val="1581604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5" y="2"/>
            <a:ext cx="4302526" cy="339515"/>
          </a:xfrm>
          <a:prstGeom prst="rect">
            <a:avLst/>
          </a:prstGeom>
        </p:spPr>
        <p:txBody>
          <a:bodyPr vert="horz" lIns="95548" tIns="47774" rIns="95548" bIns="47774" rtlCol="0"/>
          <a:lstStyle>
            <a:lvl1pPr algn="l" fontAlgn="auto">
              <a:spcBef>
                <a:spcPts val="0"/>
              </a:spcBef>
              <a:spcAft>
                <a:spcPts val="0"/>
              </a:spcAft>
              <a:defRPr sz="1200">
                <a:latin typeface="+mn-lt"/>
              </a:defRPr>
            </a:lvl1pPr>
          </a:lstStyle>
          <a:p>
            <a:pPr>
              <a:defRPr/>
            </a:pPr>
            <a:endParaRPr lang="de-CH"/>
          </a:p>
        </p:txBody>
      </p:sp>
      <p:sp>
        <p:nvSpPr>
          <p:cNvPr id="3" name="Datumsplatzhalter 2"/>
          <p:cNvSpPr>
            <a:spLocks noGrp="1"/>
          </p:cNvSpPr>
          <p:nvPr>
            <p:ph type="dt" idx="1"/>
          </p:nvPr>
        </p:nvSpPr>
        <p:spPr>
          <a:xfrm>
            <a:off x="5623483" y="2"/>
            <a:ext cx="4302526" cy="339515"/>
          </a:xfrm>
          <a:prstGeom prst="rect">
            <a:avLst/>
          </a:prstGeom>
        </p:spPr>
        <p:txBody>
          <a:bodyPr vert="horz" lIns="95548" tIns="47774" rIns="95548" bIns="47774" rtlCol="0"/>
          <a:lstStyle>
            <a:lvl1pPr algn="r" fontAlgn="auto">
              <a:spcBef>
                <a:spcPts val="0"/>
              </a:spcBef>
              <a:spcAft>
                <a:spcPts val="0"/>
              </a:spcAft>
              <a:defRPr sz="1200">
                <a:latin typeface="+mn-lt"/>
              </a:defRPr>
            </a:lvl1pPr>
          </a:lstStyle>
          <a:p>
            <a:pPr>
              <a:defRPr/>
            </a:pPr>
            <a:fld id="{808E224F-A95A-4F79-AC7E-A9328C9A2B9B}" type="datetimeFigureOut">
              <a:rPr lang="de-DE"/>
              <a:pPr>
                <a:defRPr/>
              </a:pPr>
              <a:t>06.01.2025</a:t>
            </a:fld>
            <a:endParaRPr lang="de-CH"/>
          </a:p>
        </p:txBody>
      </p:sp>
      <p:sp>
        <p:nvSpPr>
          <p:cNvPr id="4" name="Folienbildplatzhalter 3"/>
          <p:cNvSpPr>
            <a:spLocks noGrp="1" noRot="1" noChangeAspect="1"/>
          </p:cNvSpPr>
          <p:nvPr>
            <p:ph type="sldImg" idx="2"/>
          </p:nvPr>
        </p:nvSpPr>
        <p:spPr>
          <a:xfrm>
            <a:off x="2698750" y="511175"/>
            <a:ext cx="4530725" cy="2547938"/>
          </a:xfrm>
          <a:prstGeom prst="rect">
            <a:avLst/>
          </a:prstGeom>
          <a:noFill/>
          <a:ln w="12700">
            <a:solidFill>
              <a:prstClr val="black"/>
            </a:solidFill>
          </a:ln>
        </p:spPr>
        <p:txBody>
          <a:bodyPr vert="horz" lIns="95548" tIns="47774" rIns="95548" bIns="47774" rtlCol="0" anchor="ctr"/>
          <a:lstStyle/>
          <a:p>
            <a:pPr lvl="0"/>
            <a:endParaRPr lang="de-CH" noProof="0"/>
          </a:p>
        </p:txBody>
      </p:sp>
      <p:sp>
        <p:nvSpPr>
          <p:cNvPr id="5" name="Notizenplatzhalter 4"/>
          <p:cNvSpPr>
            <a:spLocks noGrp="1"/>
          </p:cNvSpPr>
          <p:nvPr>
            <p:ph type="body" sz="quarter" idx="3"/>
          </p:nvPr>
        </p:nvSpPr>
        <p:spPr>
          <a:xfrm>
            <a:off x="992382" y="3228553"/>
            <a:ext cx="7943468" cy="3058796"/>
          </a:xfrm>
          <a:prstGeom prst="rect">
            <a:avLst/>
          </a:prstGeom>
        </p:spPr>
        <p:txBody>
          <a:bodyPr vert="horz" lIns="95548" tIns="47774" rIns="95548" bIns="47774"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CH" noProof="0"/>
          </a:p>
        </p:txBody>
      </p:sp>
      <p:sp>
        <p:nvSpPr>
          <p:cNvPr id="6" name="Fußzeilenplatzhalter 5"/>
          <p:cNvSpPr>
            <a:spLocks noGrp="1"/>
          </p:cNvSpPr>
          <p:nvPr>
            <p:ph type="ftr" sz="quarter" idx="4"/>
          </p:nvPr>
        </p:nvSpPr>
        <p:spPr>
          <a:xfrm>
            <a:off x="5" y="6457108"/>
            <a:ext cx="4302526" cy="339515"/>
          </a:xfrm>
          <a:prstGeom prst="rect">
            <a:avLst/>
          </a:prstGeom>
        </p:spPr>
        <p:txBody>
          <a:bodyPr vert="horz" lIns="95548" tIns="47774" rIns="95548" bIns="47774" rtlCol="0" anchor="b"/>
          <a:lstStyle>
            <a:lvl1pPr algn="l" fontAlgn="auto">
              <a:spcBef>
                <a:spcPts val="0"/>
              </a:spcBef>
              <a:spcAft>
                <a:spcPts val="0"/>
              </a:spcAft>
              <a:defRPr sz="1200">
                <a:latin typeface="+mn-lt"/>
              </a:defRPr>
            </a:lvl1pPr>
          </a:lstStyle>
          <a:p>
            <a:pPr>
              <a:defRPr/>
            </a:pPr>
            <a:endParaRPr lang="de-CH"/>
          </a:p>
        </p:txBody>
      </p:sp>
      <p:sp>
        <p:nvSpPr>
          <p:cNvPr id="7" name="Foliennummernplatzhalter 6"/>
          <p:cNvSpPr>
            <a:spLocks noGrp="1"/>
          </p:cNvSpPr>
          <p:nvPr>
            <p:ph type="sldNum" sz="quarter" idx="5"/>
          </p:nvPr>
        </p:nvSpPr>
        <p:spPr>
          <a:xfrm>
            <a:off x="5623483" y="6457108"/>
            <a:ext cx="4302526" cy="339515"/>
          </a:xfrm>
          <a:prstGeom prst="rect">
            <a:avLst/>
          </a:prstGeom>
        </p:spPr>
        <p:txBody>
          <a:bodyPr vert="horz" lIns="95548" tIns="47774" rIns="95548" bIns="47774" rtlCol="0" anchor="b"/>
          <a:lstStyle>
            <a:lvl1pPr algn="r" fontAlgn="auto">
              <a:spcBef>
                <a:spcPts val="0"/>
              </a:spcBef>
              <a:spcAft>
                <a:spcPts val="0"/>
              </a:spcAft>
              <a:defRPr sz="1200">
                <a:latin typeface="+mn-lt"/>
              </a:defRPr>
            </a:lvl1pPr>
          </a:lstStyle>
          <a:p>
            <a:pPr>
              <a:defRPr/>
            </a:pPr>
            <a:fld id="{0F7416A2-7EB2-451C-A89F-38C6BB7746E9}" type="slidenum">
              <a:rPr lang="de-CH"/>
              <a:pPr>
                <a:defRPr/>
              </a:pPr>
              <a:t>‹Nr.›</a:t>
            </a:fld>
            <a:endParaRPr lang="de-CH"/>
          </a:p>
        </p:txBody>
      </p:sp>
    </p:spTree>
    <p:extLst>
      <p:ext uri="{BB962C8B-B14F-4D97-AF65-F5344CB8AC3E}">
        <p14:creationId xmlns:p14="http://schemas.microsoft.com/office/powerpoint/2010/main" val="6313589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a:extLst>
              <a:ext uri="{FF2B5EF4-FFF2-40B4-BE49-F238E27FC236}">
                <a16:creationId xmlns:a16="http://schemas.microsoft.com/office/drawing/2014/main" id="{C7E9839D-F338-82E2-AFC3-1565911116C6}"/>
              </a:ext>
            </a:extLst>
          </p:cNvPr>
          <p:cNvSpPr>
            <a:spLocks noGrp="1" noRot="1" noChangeAspect="1" noChangeArrowheads="1" noTextEdit="1"/>
          </p:cNvSpPr>
          <p:nvPr>
            <p:ph type="sldImg"/>
          </p:nvPr>
        </p:nvSpPr>
        <p:spPr>
          <a:ln/>
        </p:spPr>
      </p:sp>
      <p:sp>
        <p:nvSpPr>
          <p:cNvPr id="11267" name="Notizenplatzhalter 2">
            <a:extLst>
              <a:ext uri="{FF2B5EF4-FFF2-40B4-BE49-F238E27FC236}">
                <a16:creationId xmlns:a16="http://schemas.microsoft.com/office/drawing/2014/main" id="{FCA3F366-A7AF-5927-E446-2585BA53D80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D95C1C83-B25C-235D-A85E-AAA09F58FC34}"/>
              </a:ext>
            </a:extLst>
          </p:cNvPr>
          <p:cNvSpPr>
            <a:spLocks noGrp="1" noRot="1" noChangeAspect="1" noChangeArrowheads="1" noTextEdit="1"/>
          </p:cNvSpPr>
          <p:nvPr>
            <p:ph type="sldImg"/>
          </p:nvPr>
        </p:nvSpPr>
        <p:spPr>
          <a:ln/>
        </p:spPr>
      </p:sp>
      <p:sp>
        <p:nvSpPr>
          <p:cNvPr id="40963" name="Rectangle 3">
            <a:extLst>
              <a:ext uri="{FF2B5EF4-FFF2-40B4-BE49-F238E27FC236}">
                <a16:creationId xmlns:a16="http://schemas.microsoft.com/office/drawing/2014/main" id="{A758E4FC-44D1-779A-D362-BF7174FC72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7500" lnSpcReduction="20000"/>
          </a:bodyPr>
          <a:lstStyle/>
          <a:p>
            <a:pPr eaLnBrk="1" hangingPunct="1"/>
            <a:r>
              <a:rPr lang="de-CH" altLang="de-DE">
                <a:latin typeface="Arial" panose="020B0604020202020204" pitchFamily="34" charset="0"/>
              </a:rPr>
              <a:t>Geschichte TKB</a:t>
            </a:r>
          </a:p>
          <a:p>
            <a:pPr eaLnBrk="1" hangingPunct="1"/>
            <a:r>
              <a:rPr lang="de-CH" altLang="de-DE">
                <a:latin typeface="Arial" panose="020B0604020202020204" pitchFamily="34" charset="0"/>
              </a:rPr>
              <a:t>Lernende beim Lehrstart</a:t>
            </a:r>
          </a:p>
          <a:p>
            <a:pPr eaLnBrk="1" hangingPunct="1"/>
            <a:r>
              <a:rPr lang="de-CH" altLang="de-DE">
                <a:latin typeface="Arial" panose="020B0604020202020204" pitchFamily="34" charset="0"/>
              </a:rPr>
              <a:t>Beraterbanken</a:t>
            </a:r>
          </a:p>
          <a:p>
            <a:pPr eaLnBrk="1" hangingPunct="1"/>
            <a:r>
              <a:rPr lang="de-CH" altLang="de-DE">
                <a:latin typeface="Arial" panose="020B0604020202020204" pitchFamily="34" charset="0"/>
              </a:rPr>
              <a:t>Messen</a:t>
            </a:r>
          </a:p>
          <a:p>
            <a:pPr eaLnBrk="1" hangingPunct="1"/>
            <a:r>
              <a:rPr lang="de-CH" altLang="de-DE">
                <a:latin typeface="Arial" panose="020B0604020202020204" pitchFamily="34" charset="0"/>
              </a:rPr>
              <a:t>Kontakten für Events, Mitarbeitergespräche und Kundengespräche</a:t>
            </a:r>
          </a:p>
          <a:p>
            <a:pPr eaLnBrk="1" hangingPunct="1"/>
            <a:endParaRPr lang="de-CH" altLang="de-DE">
              <a:latin typeface="Arial" panose="020B0604020202020204" pitchFamily="34" charset="0"/>
            </a:endParaRPr>
          </a:p>
          <a:p>
            <a:pPr eaLnBrk="1" hangingPunct="1"/>
            <a:r>
              <a:rPr lang="de-CH" altLang="de-DE">
                <a:latin typeface="Arial" panose="020B0604020202020204" pitchFamily="34" charset="0"/>
              </a:rPr>
              <a:t>Wie differenzieren wir uns? </a:t>
            </a:r>
          </a:p>
          <a:p>
            <a:pPr eaLnBrk="1" hangingPunct="1"/>
            <a:endParaRPr lang="de-CH" altLang="de-DE">
              <a:latin typeface="Arial" panose="020B0604020202020204" pitchFamily="34" charset="0"/>
            </a:endParaRPr>
          </a:p>
          <a:p>
            <a:pPr eaLnBrk="1" hangingPunct="1"/>
            <a:r>
              <a:rPr lang="de-CH" altLang="de-DE">
                <a:latin typeface="Arial" panose="020B0604020202020204" pitchFamily="34" charset="0"/>
              </a:rPr>
              <a:t>Nonverbale Tipps und Tricks auch auf dem Arbeitsweg </a:t>
            </a:r>
            <a:r>
              <a:rPr lang="de-CH" altLang="de-DE">
                <a:latin typeface="Arial" panose="020B0604020202020204" pitchFamily="34" charset="0"/>
                <a:sym typeface="Wingdings" panose="05000000000000000000" pitchFamily="2" charset="2"/>
              </a:rPr>
              <a:t></a:t>
            </a:r>
            <a:endParaRPr lang="de-CH" altLang="de-DE">
              <a:latin typeface="Arial" panose="020B0604020202020204" pitchFamily="34" charset="0"/>
            </a:endParaRPr>
          </a:p>
          <a:p>
            <a:pPr eaLnBrk="1" hangingPunct="1"/>
            <a:endParaRPr lang="de-CH" altLang="de-DE">
              <a:latin typeface="Arial" panose="020B0604020202020204" pitchFamily="34" charset="0"/>
            </a:endParaRPr>
          </a:p>
          <a:p>
            <a:pPr eaLnBrk="1" hangingPunct="1"/>
            <a:r>
              <a:rPr lang="de-CH" altLang="de-DE">
                <a:latin typeface="Arial" panose="020B0604020202020204" pitchFamily="34" charset="0"/>
              </a:rPr>
              <a:t>Verbale Tipps und Tricks</a:t>
            </a:r>
          </a:p>
          <a:p>
            <a:pPr eaLnBrk="1" hangingPunct="1"/>
            <a:r>
              <a:rPr lang="de-CH" altLang="de-DE">
                <a:latin typeface="Arial" panose="020B0604020202020204" pitchFamily="34" charset="0"/>
              </a:rPr>
              <a:t>Füllwörter eliminieren</a:t>
            </a:r>
          </a:p>
          <a:p>
            <a:pPr eaLnBrk="1" hangingPunct="1"/>
            <a:r>
              <a:rPr lang="de-CH" altLang="de-DE">
                <a:latin typeface="Arial" panose="020B0604020202020204" pitchFamily="34" charset="0"/>
              </a:rPr>
              <a:t>Pausen machen</a:t>
            </a:r>
          </a:p>
          <a:p>
            <a:pPr eaLnBrk="1" hangingPunct="1"/>
            <a:r>
              <a:rPr lang="de-CH" altLang="de-DE">
                <a:latin typeface="Arial" panose="020B0604020202020204" pitchFamily="34" charset="0"/>
              </a:rPr>
              <a:t>Vor- und Nachname Telefon</a:t>
            </a:r>
          </a:p>
          <a:p>
            <a:pPr eaLnBrk="1" hangingPunct="1"/>
            <a:r>
              <a:rPr lang="de-CH" altLang="de-DE">
                <a:latin typeface="Arial" panose="020B0604020202020204" pitchFamily="34" charset="0"/>
              </a:rPr>
              <a:t>Ganze Sätze im Email </a:t>
            </a:r>
          </a:p>
          <a:p>
            <a:pPr eaLnBrk="1" hangingPunct="1"/>
            <a:r>
              <a:rPr lang="de-CH" altLang="de-DE">
                <a:latin typeface="Arial" panose="020B0604020202020204" pitchFamily="34" charset="0"/>
              </a:rPr>
              <a:t>Inwörter nicht zu oft</a:t>
            </a:r>
          </a:p>
          <a:p>
            <a:pPr eaLnBrk="1" hangingPunct="1"/>
            <a:r>
              <a:rPr lang="de-CH" altLang="de-DE">
                <a:latin typeface="Arial" panose="020B0604020202020204" pitchFamily="34" charset="0"/>
              </a:rPr>
              <a:t>Hallo </a:t>
            </a:r>
          </a:p>
          <a:p>
            <a:pPr eaLnBrk="1" hangingPunct="1"/>
            <a:r>
              <a:rPr lang="de-CH" altLang="de-DE">
                <a:latin typeface="Arial" panose="020B0604020202020204" pitchFamily="34" charset="0"/>
              </a:rPr>
              <a:t>Crass, mega, vs. Ist das eine gelungene Idee. Wie speziell ist deine Idee. Gratulation. </a:t>
            </a:r>
          </a:p>
          <a:p>
            <a:pPr eaLnBrk="1" hangingPunct="1"/>
            <a:r>
              <a:rPr lang="de-CH" altLang="de-DE">
                <a:latin typeface="Arial" panose="020B0604020202020204" pitchFamily="34" charset="0"/>
              </a:rPr>
              <a:t>Ganze sätze. Es geht! </a:t>
            </a:r>
            <a:br>
              <a:rPr lang="de-CH" altLang="de-DE">
                <a:latin typeface="Arial" panose="020B0604020202020204" pitchFamily="34" charset="0"/>
              </a:rPr>
            </a:br>
            <a:r>
              <a:rPr lang="de-CH" altLang="de-DE">
                <a:latin typeface="Arial" panose="020B0604020202020204" pitchFamily="34" charset="0"/>
              </a:rPr>
              <a:t>Vor gespräch, oder Sitzungen: ALI machen Atmen, lächeln Innehalten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BE67D05D-6142-9247-D620-D08524E56759}"/>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D1A6C98D-E2FD-DBCB-500B-099C7647FD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CH" altLang="de-DE">
                <a:latin typeface="Arial" panose="020B0604020202020204" pitchFamily="34" charset="0"/>
              </a:rPr>
              <a:t>Rand des standes, arme verschränkt, hände in den hüften.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24D5014-4ADB-2213-2449-1865A05F624C}"/>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F9E656F5-B0CE-F10D-9C1D-27CE06A4731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CH" altLang="de-DE">
                <a:latin typeface="Arial" panose="020B0604020202020204" pitchFamily="34" charset="0"/>
              </a:rPr>
              <a:t>Rand des standes, arme verschränkt, hände in den hüften.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BC54659-63F3-517C-BB2D-2FC7A0AACC91}"/>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6C03AE61-E6AA-B3CD-FD09-A519BBA84AB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CH" altLang="de-DE">
                <a:latin typeface="Arial" panose="020B0604020202020204" pitchFamily="34" charset="0"/>
              </a:rPr>
              <a:t>Rand des standes, arme verschränkt, hände in den hüften.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59E108-D7FA-4940-212D-C4490FE578F9}"/>
            </a:ext>
          </a:extLst>
        </p:cNvPr>
        <p:cNvGrpSpPr/>
        <p:nvPr/>
      </p:nvGrpSpPr>
      <p:grpSpPr>
        <a:xfrm>
          <a:off x="0" y="0"/>
          <a:ext cx="0" cy="0"/>
          <a:chOff x="0" y="0"/>
          <a:chExt cx="0" cy="0"/>
        </a:xfrm>
      </p:grpSpPr>
      <p:sp>
        <p:nvSpPr>
          <p:cNvPr id="29698" name="Rectangle 2">
            <a:extLst>
              <a:ext uri="{FF2B5EF4-FFF2-40B4-BE49-F238E27FC236}">
                <a16:creationId xmlns:a16="http://schemas.microsoft.com/office/drawing/2014/main" id="{253B69A4-9617-03FE-1C1D-BFE17CBC383F}"/>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77830565-0FF4-F0DE-3C0B-0338DAA0F6F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CH" altLang="de-DE">
                <a:latin typeface="Arial" panose="020B0604020202020204" pitchFamily="34" charset="0"/>
              </a:rPr>
              <a:t>Rand des standes, arme verschränkt, hände in den hüften. </a:t>
            </a:r>
          </a:p>
        </p:txBody>
      </p:sp>
    </p:spTree>
    <p:extLst>
      <p:ext uri="{BB962C8B-B14F-4D97-AF65-F5344CB8AC3E}">
        <p14:creationId xmlns:p14="http://schemas.microsoft.com/office/powerpoint/2010/main" val="14751998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5FB048BE-68B3-9740-9F68-3F4C76AD9067}"/>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78AE8CE7-543F-50A4-B336-779B3EC8A4F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CH" altLang="de-DE">
                <a:latin typeface="Arial" panose="020B0604020202020204" pitchFamily="34" charset="0"/>
              </a:rPr>
              <a:t>Rand des standes, arme verschränkt, hände in den hüften.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63830DCD-2CD5-D50F-051F-486E86BAC47A}"/>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46C089B9-6100-A182-6AD7-01B64BAC02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CH" altLang="de-DE">
                <a:latin typeface="Arial" panose="020B0604020202020204" pitchFamily="34" charset="0"/>
              </a:rPr>
              <a:t>Rand des standes, arme verschränkt, hände in den hüften.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EC83437A-1F70-17D5-B83F-03C77E579E80}"/>
              </a:ext>
            </a:extLst>
          </p:cNvPr>
          <p:cNvSpPr>
            <a:spLocks noGrp="1" noRot="1" noChangeAspect="1" noChangeArrowheads="1" noTextEdit="1"/>
          </p:cNvSpPr>
          <p:nvPr>
            <p:ph type="sldImg"/>
          </p:nvPr>
        </p:nvSpPr>
        <p:spPr>
          <a:ln/>
        </p:spPr>
      </p:sp>
      <p:sp>
        <p:nvSpPr>
          <p:cNvPr id="35843" name="Rectangle 3">
            <a:extLst>
              <a:ext uri="{FF2B5EF4-FFF2-40B4-BE49-F238E27FC236}">
                <a16:creationId xmlns:a16="http://schemas.microsoft.com/office/drawing/2014/main" id="{0E5BA823-6F1E-44AD-4FBD-4B7057C192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CH" altLang="de-DE">
                <a:latin typeface="Arial" panose="020B0604020202020204" pitchFamily="34" charset="0"/>
              </a:rPr>
              <a:t>Rand des standes, arme verschränkt, hände in den hüften.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6E8B2DCC-0F32-4A43-2793-ADE6371F4185}"/>
              </a:ext>
            </a:extLst>
          </p:cNvPr>
          <p:cNvSpPr>
            <a:spLocks noGrp="1" noRot="1" noChangeAspect="1" noChangeArrowheads="1" noTextEdit="1"/>
          </p:cNvSpPr>
          <p:nvPr>
            <p:ph type="sldImg"/>
          </p:nvPr>
        </p:nvSpPr>
        <p:spPr>
          <a:ln/>
        </p:spPr>
      </p:sp>
      <p:sp>
        <p:nvSpPr>
          <p:cNvPr id="37891" name="Rectangle 3">
            <a:extLst>
              <a:ext uri="{FF2B5EF4-FFF2-40B4-BE49-F238E27FC236}">
                <a16:creationId xmlns:a16="http://schemas.microsoft.com/office/drawing/2014/main" id="{66F4C62B-E759-59E6-1F96-82FAC28D648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7500" lnSpcReduction="20000"/>
          </a:bodyPr>
          <a:lstStyle/>
          <a:p>
            <a:pPr eaLnBrk="1" hangingPunct="1"/>
            <a:r>
              <a:rPr lang="de-CH" altLang="de-DE">
                <a:latin typeface="Arial" panose="020B0604020202020204" pitchFamily="34" charset="0"/>
              </a:rPr>
              <a:t>Geschichte TKB</a:t>
            </a:r>
          </a:p>
          <a:p>
            <a:pPr eaLnBrk="1" hangingPunct="1"/>
            <a:r>
              <a:rPr lang="de-CH" altLang="de-DE">
                <a:latin typeface="Arial" panose="020B0604020202020204" pitchFamily="34" charset="0"/>
              </a:rPr>
              <a:t>Lernende beim Lehrstart</a:t>
            </a:r>
          </a:p>
          <a:p>
            <a:pPr eaLnBrk="1" hangingPunct="1"/>
            <a:r>
              <a:rPr lang="de-CH" altLang="de-DE">
                <a:latin typeface="Arial" panose="020B0604020202020204" pitchFamily="34" charset="0"/>
              </a:rPr>
              <a:t>Beraterbanken</a:t>
            </a:r>
          </a:p>
          <a:p>
            <a:pPr eaLnBrk="1" hangingPunct="1"/>
            <a:r>
              <a:rPr lang="de-CH" altLang="de-DE">
                <a:latin typeface="Arial" panose="020B0604020202020204" pitchFamily="34" charset="0"/>
              </a:rPr>
              <a:t>Messen</a:t>
            </a:r>
          </a:p>
          <a:p>
            <a:pPr eaLnBrk="1" hangingPunct="1"/>
            <a:r>
              <a:rPr lang="de-CH" altLang="de-DE">
                <a:latin typeface="Arial" panose="020B0604020202020204" pitchFamily="34" charset="0"/>
              </a:rPr>
              <a:t>Kontakten für Events, Mitarbeitergespräche und Kundengespräche</a:t>
            </a:r>
          </a:p>
          <a:p>
            <a:pPr eaLnBrk="1" hangingPunct="1"/>
            <a:endParaRPr lang="de-CH" altLang="de-DE">
              <a:latin typeface="Arial" panose="020B0604020202020204" pitchFamily="34" charset="0"/>
            </a:endParaRPr>
          </a:p>
          <a:p>
            <a:pPr eaLnBrk="1" hangingPunct="1"/>
            <a:r>
              <a:rPr lang="de-CH" altLang="de-DE">
                <a:latin typeface="Arial" panose="020B0604020202020204" pitchFamily="34" charset="0"/>
              </a:rPr>
              <a:t>Wie differenzieren wir uns? </a:t>
            </a:r>
          </a:p>
          <a:p>
            <a:pPr eaLnBrk="1" hangingPunct="1"/>
            <a:endParaRPr lang="de-CH" altLang="de-DE">
              <a:latin typeface="Arial" panose="020B0604020202020204" pitchFamily="34" charset="0"/>
            </a:endParaRPr>
          </a:p>
          <a:p>
            <a:pPr eaLnBrk="1" hangingPunct="1"/>
            <a:r>
              <a:rPr lang="de-CH" altLang="de-DE">
                <a:latin typeface="Arial" panose="020B0604020202020204" pitchFamily="34" charset="0"/>
              </a:rPr>
              <a:t>Nonverbale Tipps und Tricks auch auf dem Arbeitsweg </a:t>
            </a:r>
            <a:r>
              <a:rPr lang="de-CH" altLang="de-DE">
                <a:latin typeface="Arial" panose="020B0604020202020204" pitchFamily="34" charset="0"/>
                <a:sym typeface="Wingdings" panose="05000000000000000000" pitchFamily="2" charset="2"/>
              </a:rPr>
              <a:t></a:t>
            </a:r>
            <a:endParaRPr lang="de-CH" altLang="de-DE">
              <a:latin typeface="Arial" panose="020B0604020202020204" pitchFamily="34" charset="0"/>
            </a:endParaRPr>
          </a:p>
          <a:p>
            <a:pPr eaLnBrk="1" hangingPunct="1"/>
            <a:endParaRPr lang="de-CH" altLang="de-DE">
              <a:latin typeface="Arial" panose="020B0604020202020204" pitchFamily="34" charset="0"/>
            </a:endParaRPr>
          </a:p>
          <a:p>
            <a:pPr eaLnBrk="1" hangingPunct="1"/>
            <a:r>
              <a:rPr lang="de-CH" altLang="de-DE">
                <a:latin typeface="Arial" panose="020B0604020202020204" pitchFamily="34" charset="0"/>
              </a:rPr>
              <a:t>Verbale Tipps und Tricks</a:t>
            </a:r>
          </a:p>
          <a:p>
            <a:pPr eaLnBrk="1" hangingPunct="1"/>
            <a:r>
              <a:rPr lang="de-CH" altLang="de-DE">
                <a:latin typeface="Arial" panose="020B0604020202020204" pitchFamily="34" charset="0"/>
              </a:rPr>
              <a:t>Füllwörter eliminieren</a:t>
            </a:r>
          </a:p>
          <a:p>
            <a:pPr eaLnBrk="1" hangingPunct="1"/>
            <a:r>
              <a:rPr lang="de-CH" altLang="de-DE">
                <a:latin typeface="Arial" panose="020B0604020202020204" pitchFamily="34" charset="0"/>
              </a:rPr>
              <a:t>Pausen machen</a:t>
            </a:r>
          </a:p>
          <a:p>
            <a:pPr eaLnBrk="1" hangingPunct="1"/>
            <a:r>
              <a:rPr lang="de-CH" altLang="de-DE">
                <a:latin typeface="Arial" panose="020B0604020202020204" pitchFamily="34" charset="0"/>
              </a:rPr>
              <a:t>Vor- und Nachname Telefon</a:t>
            </a:r>
          </a:p>
          <a:p>
            <a:pPr eaLnBrk="1" hangingPunct="1"/>
            <a:r>
              <a:rPr lang="de-CH" altLang="de-DE">
                <a:latin typeface="Arial" panose="020B0604020202020204" pitchFamily="34" charset="0"/>
              </a:rPr>
              <a:t>Ganze Sätze im Email </a:t>
            </a:r>
          </a:p>
          <a:p>
            <a:pPr eaLnBrk="1" hangingPunct="1"/>
            <a:r>
              <a:rPr lang="de-CH" altLang="de-DE">
                <a:latin typeface="Arial" panose="020B0604020202020204" pitchFamily="34" charset="0"/>
              </a:rPr>
              <a:t>Inwörter nicht zu oft</a:t>
            </a:r>
          </a:p>
          <a:p>
            <a:pPr eaLnBrk="1" hangingPunct="1"/>
            <a:r>
              <a:rPr lang="de-CH" altLang="de-DE">
                <a:latin typeface="Arial" panose="020B0604020202020204" pitchFamily="34" charset="0"/>
              </a:rPr>
              <a:t>Hallo </a:t>
            </a:r>
          </a:p>
          <a:p>
            <a:pPr eaLnBrk="1" hangingPunct="1"/>
            <a:r>
              <a:rPr lang="de-CH" altLang="de-DE">
                <a:latin typeface="Arial" panose="020B0604020202020204" pitchFamily="34" charset="0"/>
              </a:rPr>
              <a:t>Crass, mega, vs. Ist das eine gelungene Idee. Wie speziell ist deine Idee. Gratulation. </a:t>
            </a:r>
          </a:p>
          <a:p>
            <a:pPr eaLnBrk="1" hangingPunct="1"/>
            <a:r>
              <a:rPr lang="de-CH" altLang="de-DE">
                <a:latin typeface="Arial" panose="020B0604020202020204" pitchFamily="34" charset="0"/>
              </a:rPr>
              <a:t>Ganze sätze. Es geht! </a:t>
            </a:r>
            <a:br>
              <a:rPr lang="de-CH" altLang="de-DE">
                <a:latin typeface="Arial" panose="020B0604020202020204" pitchFamily="34" charset="0"/>
              </a:rPr>
            </a:br>
            <a:r>
              <a:rPr lang="de-CH" altLang="de-DE">
                <a:latin typeface="Arial" panose="020B0604020202020204" pitchFamily="34" charset="0"/>
              </a:rPr>
              <a:t>Vor gespräch, oder Sitzungen: ALI machen Atmen, lächeln Innehalten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4500"/>
            </a:lvl1pPr>
          </a:lstStyle>
          <a:p>
            <a:r>
              <a:rPr lang="de-DE"/>
              <a:t>Titelmasterformat durch Klicken bearbeiten</a:t>
            </a:r>
            <a:endParaRPr lang="de-CH"/>
          </a:p>
        </p:txBody>
      </p:sp>
      <p:sp>
        <p:nvSpPr>
          <p:cNvPr id="3" name="Untertitel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Formatvorlage des Untertitelmasters durch Klicken bearbeiten</a:t>
            </a:r>
            <a:endParaRPr lang="de-CH"/>
          </a:p>
        </p:txBody>
      </p:sp>
      <p:sp>
        <p:nvSpPr>
          <p:cNvPr id="4" name="Datumsplatzhalter 3"/>
          <p:cNvSpPr>
            <a:spLocks noGrp="1"/>
          </p:cNvSpPr>
          <p:nvPr>
            <p:ph type="dt" sz="half" idx="10"/>
          </p:nvPr>
        </p:nvSpPr>
        <p:spPr/>
        <p:txBody>
          <a:bodyPr/>
          <a:lstStyle/>
          <a:p>
            <a:pPr>
              <a:defRPr/>
            </a:pPr>
            <a:endParaRPr lang="de-DE"/>
          </a:p>
        </p:txBody>
      </p:sp>
      <p:sp>
        <p:nvSpPr>
          <p:cNvPr id="5" name="Fußzeilenplatzhalter 4"/>
          <p:cNvSpPr>
            <a:spLocks noGrp="1"/>
          </p:cNvSpPr>
          <p:nvPr>
            <p:ph type="ftr" sz="quarter" idx="11"/>
          </p:nvPr>
        </p:nvSpPr>
        <p:spPr>
          <a:xfrm>
            <a:off x="4038600" y="6356352"/>
            <a:ext cx="4114800" cy="365125"/>
          </a:xfrm>
          <a:prstGeom prst="rect">
            <a:avLst/>
          </a:prstGeom>
        </p:spPr>
        <p:txBody>
          <a:bodyPr/>
          <a:lstStyle/>
          <a:p>
            <a:r>
              <a:rPr lang="de-DE"/>
              <a:t>Berufsbildneranlass EIT.ost - 16. Januar 2025</a:t>
            </a:r>
            <a:endParaRPr lang="de-CH"/>
          </a:p>
        </p:txBody>
      </p:sp>
      <p:sp>
        <p:nvSpPr>
          <p:cNvPr id="6" name="Foliennummernplatzhalter 5"/>
          <p:cNvSpPr>
            <a:spLocks noGrp="1"/>
          </p:cNvSpPr>
          <p:nvPr>
            <p:ph type="sldNum" sz="quarter" idx="12"/>
          </p:nvPr>
        </p:nvSpPr>
        <p:spPr/>
        <p:txBody>
          <a:bodyPr/>
          <a:lstStyle/>
          <a:p>
            <a:fld id="{6435B41D-B0C6-423C-8062-38E8ED1FA3A3}" type="slidenum">
              <a:rPr lang="de-CH" smtClean="0"/>
              <a:t>‹Nr.›</a:t>
            </a:fld>
            <a:endParaRPr lang="de-CH"/>
          </a:p>
        </p:txBody>
      </p:sp>
    </p:spTree>
    <p:extLst>
      <p:ext uri="{BB962C8B-B14F-4D97-AF65-F5344CB8AC3E}">
        <p14:creationId xmlns:p14="http://schemas.microsoft.com/office/powerpoint/2010/main" val="2072139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hementitel + Untertite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35361" y="58614"/>
            <a:ext cx="9975273" cy="1570186"/>
          </a:xfrm>
          <a:prstGeom prst="rect">
            <a:avLst/>
          </a:prstGeom>
        </p:spPr>
        <p:txBody>
          <a:bodyPr/>
          <a:lstStyle>
            <a:lvl1pPr algn="l">
              <a:defRPr sz="4800" b="1">
                <a:solidFill>
                  <a:schemeClr val="bg1"/>
                </a:solidFill>
                <a:latin typeface="Arial" pitchFamily="34" charset="0"/>
                <a:cs typeface="Arial" pitchFamily="34" charset="0"/>
              </a:defRPr>
            </a:lvl1pPr>
          </a:lstStyle>
          <a:p>
            <a:r>
              <a:rPr lang="en-US" dirty="0" err="1"/>
              <a:t>Thementitel</a:t>
            </a:r>
            <a:endParaRPr lang="de-CH" dirty="0"/>
          </a:p>
        </p:txBody>
      </p:sp>
      <p:sp>
        <p:nvSpPr>
          <p:cNvPr id="3" name="Content Placeholder 2"/>
          <p:cNvSpPr>
            <a:spLocks noGrp="1"/>
          </p:cNvSpPr>
          <p:nvPr>
            <p:ph idx="1" hasCustomPrompt="1"/>
          </p:nvPr>
        </p:nvSpPr>
        <p:spPr>
          <a:xfrm>
            <a:off x="335361" y="1772816"/>
            <a:ext cx="9975273" cy="4824536"/>
          </a:xfrm>
          <a:prstGeom prst="rect">
            <a:avLst/>
          </a:prstGeom>
        </p:spPr>
        <p:txBody>
          <a:bodyPr/>
          <a:lstStyle>
            <a:lvl1pPr marL="0" indent="0">
              <a:buFontTx/>
              <a:buNone/>
              <a:defRPr>
                <a:solidFill>
                  <a:schemeClr val="bg1"/>
                </a:solidFill>
                <a:latin typeface="Arial" pitchFamily="34" charset="0"/>
                <a:cs typeface="Arial" pitchFamily="34" charset="0"/>
              </a:defRPr>
            </a:lvl1pPr>
          </a:lstStyle>
          <a:p>
            <a:pPr lvl="0"/>
            <a:r>
              <a:rPr lang="de-CH" dirty="0">
                <a:latin typeface="Arial" pitchFamily="34" charset="0"/>
                <a:cs typeface="Arial" pitchFamily="34" charset="0"/>
              </a:rPr>
              <a:t>Untertitel</a:t>
            </a:r>
            <a:endParaRPr lang="de-CH" dirty="0"/>
          </a:p>
        </p:txBody>
      </p:sp>
    </p:spTree>
    <p:extLst>
      <p:ext uri="{BB962C8B-B14F-4D97-AF65-F5344CB8AC3E}">
        <p14:creationId xmlns:p14="http://schemas.microsoft.com/office/powerpoint/2010/main" val="1875630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nger Thementite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35361" y="58614"/>
            <a:ext cx="9975273" cy="6538738"/>
          </a:xfrm>
          <a:prstGeom prst="rect">
            <a:avLst/>
          </a:prstGeom>
        </p:spPr>
        <p:txBody>
          <a:bodyPr/>
          <a:lstStyle>
            <a:lvl1pPr algn="l">
              <a:defRPr sz="4800" b="1">
                <a:solidFill>
                  <a:schemeClr val="bg1"/>
                </a:solidFill>
                <a:latin typeface="Arial" pitchFamily="34" charset="0"/>
                <a:cs typeface="Arial" pitchFamily="34" charset="0"/>
              </a:defRPr>
            </a:lvl1pPr>
          </a:lstStyle>
          <a:p>
            <a:r>
              <a:rPr lang="en-US" dirty="0"/>
              <a:t>Langer </a:t>
            </a:r>
            <a:r>
              <a:rPr lang="en-US" dirty="0" err="1"/>
              <a:t>Thementitel</a:t>
            </a:r>
            <a:endParaRPr lang="de-CH" dirty="0"/>
          </a:p>
        </p:txBody>
      </p:sp>
    </p:spTree>
    <p:extLst>
      <p:ext uri="{BB962C8B-B14F-4D97-AF65-F5344CB8AC3E}">
        <p14:creationId xmlns:p14="http://schemas.microsoft.com/office/powerpoint/2010/main" val="14843301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ementitel + Zeile unten">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335361" y="58614"/>
            <a:ext cx="9975273" cy="1570186"/>
          </a:xfrm>
          <a:prstGeom prst="rect">
            <a:avLst/>
          </a:prstGeom>
        </p:spPr>
        <p:txBody>
          <a:bodyPr/>
          <a:lstStyle>
            <a:lvl1pPr algn="l">
              <a:defRPr sz="4800" b="1">
                <a:solidFill>
                  <a:schemeClr val="bg1"/>
                </a:solidFill>
                <a:latin typeface="Arial" pitchFamily="34" charset="0"/>
                <a:cs typeface="Arial" pitchFamily="34" charset="0"/>
              </a:defRPr>
            </a:lvl1pPr>
          </a:lstStyle>
          <a:p>
            <a:r>
              <a:rPr lang="en-US" dirty="0" err="1"/>
              <a:t>Thementitel</a:t>
            </a:r>
            <a:endParaRPr lang="de-CH" dirty="0"/>
          </a:p>
        </p:txBody>
      </p:sp>
      <p:sp>
        <p:nvSpPr>
          <p:cNvPr id="8" name="Content Placeholder 2"/>
          <p:cNvSpPr>
            <a:spLocks noGrp="1"/>
          </p:cNvSpPr>
          <p:nvPr>
            <p:ph idx="1" hasCustomPrompt="1"/>
          </p:nvPr>
        </p:nvSpPr>
        <p:spPr>
          <a:xfrm>
            <a:off x="335361" y="6093296"/>
            <a:ext cx="9975273" cy="648072"/>
          </a:xfrm>
          <a:prstGeom prst="rect">
            <a:avLst/>
          </a:prstGeom>
        </p:spPr>
        <p:txBody>
          <a:bodyPr/>
          <a:lstStyle>
            <a:lvl1pPr marL="0" indent="0">
              <a:buFontTx/>
              <a:buNone/>
              <a:defRPr>
                <a:solidFill>
                  <a:schemeClr val="bg1"/>
                </a:solidFill>
                <a:latin typeface="Arial" pitchFamily="34" charset="0"/>
                <a:cs typeface="Arial" pitchFamily="34" charset="0"/>
              </a:defRPr>
            </a:lvl1pPr>
          </a:lstStyle>
          <a:p>
            <a:pPr lvl="0"/>
            <a:r>
              <a:rPr lang="de-CH" dirty="0">
                <a:latin typeface="Arial" pitchFamily="34" charset="0"/>
                <a:cs typeface="Arial" pitchFamily="34" charset="0"/>
              </a:rPr>
              <a:t>Zeile unten</a:t>
            </a:r>
            <a:endParaRPr lang="de-CH" dirty="0"/>
          </a:p>
        </p:txBody>
      </p:sp>
    </p:spTree>
    <p:extLst>
      <p:ext uri="{BB962C8B-B14F-4D97-AF65-F5344CB8AC3E}">
        <p14:creationId xmlns:p14="http://schemas.microsoft.com/office/powerpoint/2010/main" val="933332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pPr>
              <a:defRPr/>
            </a:pPr>
            <a:endParaRPr lang="de-DE"/>
          </a:p>
        </p:txBody>
      </p:sp>
      <p:sp>
        <p:nvSpPr>
          <p:cNvPr id="5" name="Fußzeilenplatzhalter 4"/>
          <p:cNvSpPr>
            <a:spLocks noGrp="1"/>
          </p:cNvSpPr>
          <p:nvPr>
            <p:ph type="ftr" sz="quarter" idx="11"/>
          </p:nvPr>
        </p:nvSpPr>
        <p:spPr>
          <a:xfrm>
            <a:off x="4038600" y="6356352"/>
            <a:ext cx="4114800" cy="365125"/>
          </a:xfrm>
          <a:prstGeom prst="rect">
            <a:avLst/>
          </a:prstGeom>
        </p:spPr>
        <p:txBody>
          <a:bodyPr/>
          <a:lstStyle/>
          <a:p>
            <a:r>
              <a:rPr lang="de-DE"/>
              <a:t>Berufsbildneranlass EIT.ost - 16. Januar 2025</a:t>
            </a:r>
            <a:endParaRPr lang="de-CH"/>
          </a:p>
        </p:txBody>
      </p:sp>
      <p:sp>
        <p:nvSpPr>
          <p:cNvPr id="6" name="Foliennummernplatzhalter 5"/>
          <p:cNvSpPr>
            <a:spLocks noGrp="1"/>
          </p:cNvSpPr>
          <p:nvPr>
            <p:ph type="sldNum" sz="quarter" idx="12"/>
          </p:nvPr>
        </p:nvSpPr>
        <p:spPr/>
        <p:txBody>
          <a:bodyPr/>
          <a:lstStyle/>
          <a:p>
            <a:fld id="{6435B41D-B0C6-423C-8062-38E8ED1FA3A3}" type="slidenum">
              <a:rPr lang="de-CH" smtClean="0"/>
              <a:t>‹Nr.›</a:t>
            </a:fld>
            <a:endParaRPr lang="de-CH"/>
          </a:p>
        </p:txBody>
      </p:sp>
    </p:spTree>
    <p:extLst>
      <p:ext uri="{BB962C8B-B14F-4D97-AF65-F5344CB8AC3E}">
        <p14:creationId xmlns:p14="http://schemas.microsoft.com/office/powerpoint/2010/main" val="321240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Datumsplatzhalter 2"/>
          <p:cNvSpPr>
            <a:spLocks noGrp="1"/>
          </p:cNvSpPr>
          <p:nvPr>
            <p:ph type="dt" sz="half" idx="10"/>
          </p:nvPr>
        </p:nvSpPr>
        <p:spPr/>
        <p:txBody>
          <a:bodyPr/>
          <a:lstStyle/>
          <a:p>
            <a:pPr>
              <a:defRPr/>
            </a:pPr>
            <a:endParaRPr lang="de-DE"/>
          </a:p>
        </p:txBody>
      </p:sp>
      <p:sp>
        <p:nvSpPr>
          <p:cNvPr id="4" name="Fußzeilenplatzhalter 3"/>
          <p:cNvSpPr>
            <a:spLocks noGrp="1"/>
          </p:cNvSpPr>
          <p:nvPr>
            <p:ph type="ftr" sz="quarter" idx="11"/>
          </p:nvPr>
        </p:nvSpPr>
        <p:spPr>
          <a:xfrm>
            <a:off x="4038600" y="6356352"/>
            <a:ext cx="4114800" cy="365125"/>
          </a:xfrm>
          <a:prstGeom prst="rect">
            <a:avLst/>
          </a:prstGeom>
        </p:spPr>
        <p:txBody>
          <a:bodyPr/>
          <a:lstStyle/>
          <a:p>
            <a:r>
              <a:rPr lang="de-DE"/>
              <a:t>Berufsbildneranlass EIT.ost - 16. Januar 2025</a:t>
            </a:r>
            <a:endParaRPr lang="de-CH"/>
          </a:p>
        </p:txBody>
      </p:sp>
      <p:sp>
        <p:nvSpPr>
          <p:cNvPr id="5" name="Foliennummernplatzhalter 4"/>
          <p:cNvSpPr>
            <a:spLocks noGrp="1"/>
          </p:cNvSpPr>
          <p:nvPr>
            <p:ph type="sldNum" sz="quarter" idx="12"/>
          </p:nvPr>
        </p:nvSpPr>
        <p:spPr/>
        <p:txBody>
          <a:bodyPr/>
          <a:lstStyle/>
          <a:p>
            <a:fld id="{6435B41D-B0C6-423C-8062-38E8ED1FA3A3}" type="slidenum">
              <a:rPr lang="de-CH" smtClean="0"/>
              <a:t>‹Nr.›</a:t>
            </a:fld>
            <a:endParaRPr lang="de-CH"/>
          </a:p>
        </p:txBody>
      </p:sp>
    </p:spTree>
    <p:extLst>
      <p:ext uri="{BB962C8B-B14F-4D97-AF65-F5344CB8AC3E}">
        <p14:creationId xmlns:p14="http://schemas.microsoft.com/office/powerpoint/2010/main" val="1518227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a:defRPr/>
            </a:pPr>
            <a:endParaRPr lang="de-DE"/>
          </a:p>
        </p:txBody>
      </p:sp>
      <p:sp>
        <p:nvSpPr>
          <p:cNvPr id="4" name="Foliennummernplatzhalter 3"/>
          <p:cNvSpPr>
            <a:spLocks noGrp="1"/>
          </p:cNvSpPr>
          <p:nvPr>
            <p:ph type="sldNum" sz="quarter" idx="12"/>
          </p:nvPr>
        </p:nvSpPr>
        <p:spPr/>
        <p:txBody>
          <a:bodyPr/>
          <a:lstStyle/>
          <a:p>
            <a:fld id="{6435B41D-B0C6-423C-8062-38E8ED1FA3A3}" type="slidenum">
              <a:rPr lang="de-CH" smtClean="0"/>
              <a:t>‹Nr.›</a:t>
            </a:fld>
            <a:endParaRPr lang="de-CH"/>
          </a:p>
        </p:txBody>
      </p:sp>
      <p:sp>
        <p:nvSpPr>
          <p:cNvPr id="5" name="Fußzeilenplatzhalter 3"/>
          <p:cNvSpPr>
            <a:spLocks noGrp="1"/>
          </p:cNvSpPr>
          <p:nvPr>
            <p:ph type="ftr" sz="quarter" idx="11"/>
          </p:nvPr>
        </p:nvSpPr>
        <p:spPr>
          <a:xfrm>
            <a:off x="4038600" y="6356352"/>
            <a:ext cx="4114800" cy="365125"/>
          </a:xfrm>
          <a:prstGeom prst="rect">
            <a:avLst/>
          </a:prstGeom>
        </p:spPr>
        <p:txBody>
          <a:bodyPr/>
          <a:lstStyle/>
          <a:p>
            <a:r>
              <a:rPr lang="de-DE"/>
              <a:t>Berufsbildneranlass EIT.ost - 16. Januar 2025</a:t>
            </a:r>
            <a:endParaRPr lang="de-CH" dirty="0"/>
          </a:p>
        </p:txBody>
      </p:sp>
    </p:spTree>
    <p:extLst>
      <p:ext uri="{BB962C8B-B14F-4D97-AF65-F5344CB8AC3E}">
        <p14:creationId xmlns:p14="http://schemas.microsoft.com/office/powerpoint/2010/main" val="179883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5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lvl2pPr>
              <a:defRPr b="0"/>
            </a:lvl2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de-DE" dirty="0"/>
          </a:p>
        </p:txBody>
      </p:sp>
      <p:sp>
        <p:nvSpPr>
          <p:cNvPr id="6" name="Foliennummernplatzhalt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35B41D-B0C6-423C-8062-38E8ED1FA3A3}" type="slidenum">
              <a:rPr lang="de-CH" smtClean="0"/>
              <a:t>‹Nr.›</a:t>
            </a:fld>
            <a:endParaRPr lang="de-CH"/>
          </a:p>
        </p:txBody>
      </p:sp>
      <p:sp>
        <p:nvSpPr>
          <p:cNvPr id="7" name="Fußzeilenplatzhalter 3"/>
          <p:cNvSpPr>
            <a:spLocks noGrp="1"/>
          </p:cNvSpPr>
          <p:nvPr>
            <p:ph type="ftr" sz="quarter" idx="3"/>
          </p:nvPr>
        </p:nvSpPr>
        <p:spPr>
          <a:xfrm>
            <a:off x="4038600" y="6356352"/>
            <a:ext cx="4114800" cy="365125"/>
          </a:xfrm>
          <a:prstGeom prst="rect">
            <a:avLst/>
          </a:prstGeom>
        </p:spPr>
        <p:txBody>
          <a:bodyPr anchor="ctr"/>
          <a:lstStyle>
            <a:lvl1pPr algn="ctr">
              <a:defRPr sz="900">
                <a:solidFill>
                  <a:schemeClr val="tx1"/>
                </a:solidFill>
              </a:defRPr>
            </a:lvl1pPr>
          </a:lstStyle>
          <a:p>
            <a:r>
              <a:rPr lang="de-DE"/>
              <a:t>Berufsbildneranlass EIT.ost - 16. Januar 2025</a:t>
            </a:r>
            <a:endParaRPr lang="de-CH" dirty="0"/>
          </a:p>
        </p:txBody>
      </p:sp>
    </p:spTree>
    <p:extLst>
      <p:ext uri="{BB962C8B-B14F-4D97-AF65-F5344CB8AC3E}">
        <p14:creationId xmlns:p14="http://schemas.microsoft.com/office/powerpoint/2010/main" val="46235096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1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lvl2pPr>
              <a:defRPr b="0"/>
            </a:lvl2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de-DE" dirty="0"/>
          </a:p>
        </p:txBody>
      </p:sp>
      <p:sp>
        <p:nvSpPr>
          <p:cNvPr id="6" name="Foliennummernplatzhalt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35B41D-B0C6-423C-8062-38E8ED1FA3A3}" type="slidenum">
              <a:rPr lang="de-CH" smtClean="0"/>
              <a:t>‹Nr.›</a:t>
            </a:fld>
            <a:endParaRPr lang="de-CH"/>
          </a:p>
        </p:txBody>
      </p:sp>
      <p:sp>
        <p:nvSpPr>
          <p:cNvPr id="7" name="Fußzeilenplatzhalter 3"/>
          <p:cNvSpPr>
            <a:spLocks noGrp="1"/>
          </p:cNvSpPr>
          <p:nvPr>
            <p:ph type="ftr" sz="quarter" idx="3"/>
          </p:nvPr>
        </p:nvSpPr>
        <p:spPr>
          <a:xfrm>
            <a:off x="4038600" y="6356352"/>
            <a:ext cx="4114800" cy="365125"/>
          </a:xfrm>
          <a:prstGeom prst="rect">
            <a:avLst/>
          </a:prstGeom>
        </p:spPr>
        <p:txBody>
          <a:bodyPr anchor="ctr"/>
          <a:lstStyle>
            <a:lvl1pPr algn="ctr">
              <a:defRPr sz="900">
                <a:solidFill>
                  <a:schemeClr val="tx1"/>
                </a:solidFill>
              </a:defRPr>
            </a:lvl1pPr>
          </a:lstStyle>
          <a:p>
            <a:r>
              <a:rPr lang="de-DE"/>
              <a:t>Berufsbildneranlass EIT.ost - 16. Januar 2025</a:t>
            </a:r>
            <a:endParaRPr lang="de-CH" dirty="0"/>
          </a:p>
        </p:txBody>
      </p:sp>
    </p:spTree>
    <p:extLst>
      <p:ext uri="{BB962C8B-B14F-4D97-AF65-F5344CB8AC3E}">
        <p14:creationId xmlns:p14="http://schemas.microsoft.com/office/powerpoint/2010/main" val="305902463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3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lvl2pPr>
              <a:defRPr b="0"/>
            </a:lvl2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de-DE" dirty="0"/>
          </a:p>
        </p:txBody>
      </p:sp>
      <p:sp>
        <p:nvSpPr>
          <p:cNvPr id="6" name="Foliennummernplatzhalt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35B41D-B0C6-423C-8062-38E8ED1FA3A3}" type="slidenum">
              <a:rPr lang="de-CH" smtClean="0"/>
              <a:t>‹Nr.›</a:t>
            </a:fld>
            <a:endParaRPr lang="de-CH"/>
          </a:p>
        </p:txBody>
      </p:sp>
      <p:sp>
        <p:nvSpPr>
          <p:cNvPr id="7" name="Fußzeilenplatzhalter 3"/>
          <p:cNvSpPr>
            <a:spLocks noGrp="1"/>
          </p:cNvSpPr>
          <p:nvPr>
            <p:ph type="ftr" sz="quarter" idx="3"/>
          </p:nvPr>
        </p:nvSpPr>
        <p:spPr>
          <a:xfrm>
            <a:off x="4038600" y="6356352"/>
            <a:ext cx="4114800" cy="365125"/>
          </a:xfrm>
          <a:prstGeom prst="rect">
            <a:avLst/>
          </a:prstGeom>
        </p:spPr>
        <p:txBody>
          <a:bodyPr anchor="ctr"/>
          <a:lstStyle>
            <a:lvl1pPr algn="ctr">
              <a:defRPr sz="900">
                <a:solidFill>
                  <a:schemeClr val="tx1"/>
                </a:solidFill>
              </a:defRPr>
            </a:lvl1pPr>
          </a:lstStyle>
          <a:p>
            <a:r>
              <a:rPr lang="de-DE"/>
              <a:t>Berufsbildneranlass EIT.ost - 16. Januar 2025</a:t>
            </a:r>
            <a:endParaRPr lang="de-CH" dirty="0"/>
          </a:p>
        </p:txBody>
      </p:sp>
    </p:spTree>
    <p:extLst>
      <p:ext uri="{BB962C8B-B14F-4D97-AF65-F5344CB8AC3E}">
        <p14:creationId xmlns:p14="http://schemas.microsoft.com/office/powerpoint/2010/main" val="113330705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4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lvl2pPr>
              <a:defRPr b="0"/>
            </a:lvl2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de-DE" dirty="0"/>
          </a:p>
        </p:txBody>
      </p:sp>
      <p:sp>
        <p:nvSpPr>
          <p:cNvPr id="6" name="Foliennummernplatzhalt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35B41D-B0C6-423C-8062-38E8ED1FA3A3}" type="slidenum">
              <a:rPr lang="de-CH" smtClean="0"/>
              <a:t>‹Nr.›</a:t>
            </a:fld>
            <a:endParaRPr lang="de-CH"/>
          </a:p>
        </p:txBody>
      </p:sp>
      <p:sp>
        <p:nvSpPr>
          <p:cNvPr id="7" name="Fußzeilenplatzhalter 3"/>
          <p:cNvSpPr>
            <a:spLocks noGrp="1"/>
          </p:cNvSpPr>
          <p:nvPr>
            <p:ph type="ftr" sz="quarter" idx="3"/>
          </p:nvPr>
        </p:nvSpPr>
        <p:spPr>
          <a:xfrm>
            <a:off x="4038600" y="6356352"/>
            <a:ext cx="4114800" cy="365125"/>
          </a:xfrm>
          <a:prstGeom prst="rect">
            <a:avLst/>
          </a:prstGeom>
        </p:spPr>
        <p:txBody>
          <a:bodyPr anchor="ctr"/>
          <a:lstStyle>
            <a:lvl1pPr algn="ctr">
              <a:defRPr sz="900">
                <a:solidFill>
                  <a:schemeClr val="tx1"/>
                </a:solidFill>
              </a:defRPr>
            </a:lvl1pPr>
          </a:lstStyle>
          <a:p>
            <a:r>
              <a:rPr lang="de-DE"/>
              <a:t>Berufsbildneranlass EIT.ost - 16. Januar 2025</a:t>
            </a:r>
            <a:endParaRPr lang="de-CH" dirty="0"/>
          </a:p>
        </p:txBody>
      </p:sp>
    </p:spTree>
    <p:extLst>
      <p:ext uri="{BB962C8B-B14F-4D97-AF65-F5344CB8AC3E}">
        <p14:creationId xmlns:p14="http://schemas.microsoft.com/office/powerpoint/2010/main" val="202337955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Langer Thementite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35361" y="58614"/>
            <a:ext cx="9975273" cy="6538738"/>
          </a:xfrm>
          <a:prstGeom prst="rect">
            <a:avLst/>
          </a:prstGeom>
        </p:spPr>
        <p:txBody>
          <a:bodyPr/>
          <a:lstStyle>
            <a:lvl1pPr algn="l">
              <a:defRPr sz="4800" b="1">
                <a:solidFill>
                  <a:schemeClr val="bg1"/>
                </a:solidFill>
                <a:latin typeface="Arial" pitchFamily="34" charset="0"/>
                <a:cs typeface="Arial" pitchFamily="34" charset="0"/>
              </a:defRPr>
            </a:lvl1pPr>
          </a:lstStyle>
          <a:p>
            <a:r>
              <a:rPr lang="en-US" dirty="0"/>
              <a:t>Langer </a:t>
            </a:r>
            <a:r>
              <a:rPr lang="en-US" dirty="0" err="1"/>
              <a:t>Thementitel</a:t>
            </a:r>
            <a:endParaRPr lang="de-CH" dirty="0"/>
          </a:p>
        </p:txBody>
      </p:sp>
      <p:sp>
        <p:nvSpPr>
          <p:cNvPr id="3" name="Datumsplatzhalt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de-DE" dirty="0"/>
          </a:p>
        </p:txBody>
      </p:sp>
      <p:sp>
        <p:nvSpPr>
          <p:cNvPr id="4" name="Foliennummernplatzhalt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35B41D-B0C6-423C-8062-38E8ED1FA3A3}" type="slidenum">
              <a:rPr lang="de-CH" smtClean="0"/>
              <a:t>‹Nr.›</a:t>
            </a:fld>
            <a:endParaRPr lang="de-CH"/>
          </a:p>
        </p:txBody>
      </p:sp>
      <p:sp>
        <p:nvSpPr>
          <p:cNvPr id="5" name="Fußzeilenplatzhalter 3"/>
          <p:cNvSpPr>
            <a:spLocks noGrp="1"/>
          </p:cNvSpPr>
          <p:nvPr>
            <p:ph type="ftr" sz="quarter" idx="3"/>
          </p:nvPr>
        </p:nvSpPr>
        <p:spPr>
          <a:xfrm>
            <a:off x="4038600" y="6356352"/>
            <a:ext cx="4114800" cy="365125"/>
          </a:xfrm>
          <a:prstGeom prst="rect">
            <a:avLst/>
          </a:prstGeom>
        </p:spPr>
        <p:txBody>
          <a:bodyPr anchor="ctr"/>
          <a:lstStyle>
            <a:lvl1pPr algn="ctr">
              <a:defRPr sz="900">
                <a:solidFill>
                  <a:schemeClr val="tx1"/>
                </a:solidFill>
              </a:defRPr>
            </a:lvl1pPr>
          </a:lstStyle>
          <a:p>
            <a:r>
              <a:rPr lang="de-DE"/>
              <a:t>Berufsbildneranlass EIT.ost - 16. Januar 2025</a:t>
            </a:r>
            <a:endParaRPr lang="de-CH" dirty="0"/>
          </a:p>
        </p:txBody>
      </p:sp>
    </p:spTree>
    <p:extLst>
      <p:ext uri="{BB962C8B-B14F-4D97-AF65-F5344CB8AC3E}">
        <p14:creationId xmlns:p14="http://schemas.microsoft.com/office/powerpoint/2010/main" val="240664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de-CH" dirty="0"/>
          </a:p>
        </p:txBody>
      </p:sp>
      <p:sp>
        <p:nvSpPr>
          <p:cNvPr id="4" name="Datumsplatzhalt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de-DE" dirty="0"/>
          </a:p>
        </p:txBody>
      </p:sp>
      <p:sp>
        <p:nvSpPr>
          <p:cNvPr id="6" name="Foliennummernplatzhalt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35B41D-B0C6-423C-8062-38E8ED1FA3A3}" type="slidenum">
              <a:rPr lang="de-CH" smtClean="0"/>
              <a:t>‹Nr.›</a:t>
            </a:fld>
            <a:endParaRPr lang="de-CH"/>
          </a:p>
        </p:txBody>
      </p:sp>
      <p:pic>
        <p:nvPicPr>
          <p:cNvPr id="7" name="Grafik 6" descr="C:\Users\Irene Ziegler\AppData\Local\Microsoft\Windows\INetCache\Content.Outlook\6WXN0VM1\EIT.ost_Breifbogen_1020.jpg"/>
          <p:cNvPicPr>
            <a:picLocks noChangeAspect="1"/>
          </p:cNvPicPr>
          <p:nvPr userDrawn="1"/>
        </p:nvPicPr>
        <p:blipFill rotWithShape="1">
          <a:blip r:embed="rId11" cstate="print">
            <a:extLst>
              <a:ext uri="{28A0092B-C50C-407E-A947-70E740481C1C}">
                <a14:useLocalDpi xmlns:a14="http://schemas.microsoft.com/office/drawing/2010/main" val="0"/>
              </a:ext>
            </a:extLst>
          </a:blip>
          <a:srcRect l="7190" t="3093" b="90282"/>
          <a:stretch/>
        </p:blipFill>
        <p:spPr bwMode="auto">
          <a:xfrm>
            <a:off x="19711" y="10719"/>
            <a:ext cx="7804481" cy="787938"/>
          </a:xfrm>
          <a:prstGeom prst="rect">
            <a:avLst/>
          </a:prstGeom>
          <a:noFill/>
          <a:ln>
            <a:noFill/>
          </a:ln>
          <a:extLst>
            <a:ext uri="{53640926-AAD7-44D8-BBD7-CCE9431645EC}">
              <a14:shadowObscured xmlns:a14="http://schemas.microsoft.com/office/drawing/2010/main"/>
            </a:ext>
          </a:extLst>
        </p:spPr>
      </p:pic>
      <p:sp>
        <p:nvSpPr>
          <p:cNvPr id="8" name="Fußzeilenplatzhalter 3"/>
          <p:cNvSpPr>
            <a:spLocks noGrp="1"/>
          </p:cNvSpPr>
          <p:nvPr>
            <p:ph type="ftr" sz="quarter" idx="3"/>
          </p:nvPr>
        </p:nvSpPr>
        <p:spPr>
          <a:xfrm>
            <a:off x="4038600" y="6356352"/>
            <a:ext cx="4114800" cy="365125"/>
          </a:xfrm>
          <a:prstGeom prst="rect">
            <a:avLst/>
          </a:prstGeom>
        </p:spPr>
        <p:txBody>
          <a:bodyPr anchor="ctr"/>
          <a:lstStyle>
            <a:lvl1pPr algn="ctr">
              <a:defRPr sz="900">
                <a:solidFill>
                  <a:schemeClr val="tx1"/>
                </a:solidFill>
              </a:defRPr>
            </a:lvl1pPr>
          </a:lstStyle>
          <a:p>
            <a:r>
              <a:rPr lang="de-DE"/>
              <a:t>Berufsbildneranlass EIT.ost - 16. Januar 2025</a:t>
            </a:r>
            <a:endParaRPr lang="de-CH" dirty="0"/>
          </a:p>
        </p:txBody>
      </p:sp>
      <p:cxnSp>
        <p:nvCxnSpPr>
          <p:cNvPr id="9" name="Gerader Verbinder 8"/>
          <p:cNvCxnSpPr/>
          <p:nvPr userDrawn="1"/>
        </p:nvCxnSpPr>
        <p:spPr>
          <a:xfrm>
            <a:off x="0" y="798657"/>
            <a:ext cx="12192000" cy="0"/>
          </a:xfrm>
          <a:prstGeom prst="line">
            <a:avLst/>
          </a:prstGeom>
          <a:ln>
            <a:solidFill>
              <a:srgbClr val="72B1BE"/>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16121544"/>
      </p:ext>
    </p:extLst>
  </p:cSld>
  <p:clrMap bg1="lt1" tx1="dk1" bg2="lt2" tx2="dk2" accent1="accent1" accent2="accent2" accent3="accent3" accent4="accent4" accent5="accent5" accent6="accent6" hlink="hlink" folHlink="folHlink"/>
  <p:sldLayoutIdLst>
    <p:sldLayoutId id="2147484328" r:id="rId1"/>
    <p:sldLayoutId id="2147484329" r:id="rId2"/>
    <p:sldLayoutId id="2147484333" r:id="rId3"/>
    <p:sldLayoutId id="2147484334" r:id="rId4"/>
    <p:sldLayoutId id="2147484349" r:id="rId5"/>
    <p:sldLayoutId id="2147484355" r:id="rId6"/>
    <p:sldLayoutId id="2147484357" r:id="rId7"/>
    <p:sldLayoutId id="2147484358" r:id="rId8"/>
    <p:sldLayoutId id="2147484376" r:id="rId9"/>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rgbClr val="004D8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800"/>
          </a:p>
        </p:txBody>
      </p:sp>
      <p:pic>
        <p:nvPicPr>
          <p:cNvPr id="8" name="Picture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073177" y="260648"/>
            <a:ext cx="914388" cy="288032"/>
          </a:xfrm>
          <a:prstGeom prst="rect">
            <a:avLst/>
          </a:prstGeom>
        </p:spPr>
      </p:pic>
    </p:spTree>
    <p:extLst>
      <p:ext uri="{BB962C8B-B14F-4D97-AF65-F5344CB8AC3E}">
        <p14:creationId xmlns:p14="http://schemas.microsoft.com/office/powerpoint/2010/main" val="2106764779"/>
      </p:ext>
    </p:extLst>
  </p:cSld>
  <p:clrMap bg1="lt1" tx1="dk1" bg2="lt2" tx2="dk2" accent1="accent1" accent2="accent2" accent3="accent3" accent4="accent4" accent5="accent5" accent6="accent6" hlink="hlink" folHlink="folHlink"/>
  <p:sldLayoutIdLst>
    <p:sldLayoutId id="2147484373" r:id="rId1"/>
    <p:sldLayoutId id="2147484374" r:id="rId2"/>
    <p:sldLayoutId id="2147484375" r:id="rId3"/>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4F924BEA-0593-7EE3-B3DE-F4D7B973CEAF}"/>
              </a:ext>
            </a:extLst>
          </p:cNvPr>
          <p:cNvSpPr txBox="1"/>
          <p:nvPr/>
        </p:nvSpPr>
        <p:spPr>
          <a:xfrm>
            <a:off x="1847528" y="3005261"/>
            <a:ext cx="6480720" cy="830997"/>
          </a:xfrm>
          <a:prstGeom prst="rect">
            <a:avLst/>
          </a:prstGeom>
          <a:noFill/>
        </p:spPr>
        <p:txBody>
          <a:bodyPr wrap="square" rtlCol="0">
            <a:spAutoFit/>
          </a:bodyPr>
          <a:lstStyle/>
          <a:p>
            <a:r>
              <a:rPr lang="de-CH" sz="4800" dirty="0"/>
              <a:t>Fürs ganze Leben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09A3B12-5261-512D-78DA-49A586D2E802}"/>
              </a:ext>
            </a:extLst>
          </p:cNvPr>
          <p:cNvSpPr>
            <a:spLocks noGrp="1" noChangeArrowheads="1"/>
          </p:cNvSpPr>
          <p:nvPr>
            <p:ph type="title"/>
          </p:nvPr>
        </p:nvSpPr>
        <p:spPr>
          <a:xfrm>
            <a:off x="839416" y="663277"/>
            <a:ext cx="10515600" cy="1325563"/>
          </a:xfrm>
        </p:spPr>
        <p:txBody>
          <a:bodyPr/>
          <a:lstStyle/>
          <a:p>
            <a:pPr eaLnBrk="1" hangingPunct="1"/>
            <a:r>
              <a:rPr lang="de-CH" altLang="de-DE" dirty="0"/>
              <a:t>Sprache</a:t>
            </a:r>
          </a:p>
        </p:txBody>
      </p:sp>
      <p:sp>
        <p:nvSpPr>
          <p:cNvPr id="23555" name="Rectangle 3">
            <a:extLst>
              <a:ext uri="{FF2B5EF4-FFF2-40B4-BE49-F238E27FC236}">
                <a16:creationId xmlns:a16="http://schemas.microsoft.com/office/drawing/2014/main" id="{D905009F-BC99-F59D-3DAC-34669414D4BC}"/>
              </a:ext>
            </a:extLst>
          </p:cNvPr>
          <p:cNvSpPr>
            <a:spLocks noGrp="1" noChangeArrowheads="1"/>
          </p:cNvSpPr>
          <p:nvPr>
            <p:ph type="body" idx="1"/>
          </p:nvPr>
        </p:nvSpPr>
        <p:spPr>
          <a:xfrm>
            <a:off x="1919288" y="1783358"/>
            <a:ext cx="8748712" cy="4525962"/>
          </a:xfrm>
        </p:spPr>
        <p:txBody>
          <a:bodyPr>
            <a:normAutofit fontScale="92500" lnSpcReduction="10000"/>
          </a:bodyPr>
          <a:lstStyle/>
          <a:p>
            <a:pPr eaLnBrk="1" hangingPunct="1">
              <a:lnSpc>
                <a:spcPct val="90000"/>
              </a:lnSpc>
              <a:buFont typeface="Wingdings" panose="05000000000000000000" pitchFamily="2" charset="2"/>
              <a:buChar char="§"/>
              <a:defRPr/>
            </a:pPr>
            <a:r>
              <a:rPr lang="de-CH" altLang="de-DE" sz="2000" dirty="0"/>
              <a:t>Ja, aber… weglassen, das ist ein Widerspruch</a:t>
            </a:r>
            <a:br>
              <a:rPr lang="de-CH" altLang="de-DE" sz="2000" dirty="0"/>
            </a:br>
            <a:endParaRPr lang="de-CH" altLang="de-DE" sz="2000" dirty="0"/>
          </a:p>
          <a:p>
            <a:pPr eaLnBrk="1" hangingPunct="1">
              <a:lnSpc>
                <a:spcPct val="90000"/>
              </a:lnSpc>
              <a:buFont typeface="Wingdings" panose="05000000000000000000" pitchFamily="2" charset="2"/>
              <a:buChar char="§"/>
              <a:defRPr/>
            </a:pPr>
            <a:r>
              <a:rPr lang="de-CH" altLang="de-DE" sz="2000" dirty="0"/>
              <a:t>«eigentlich» aus dem Wortschatz streichen</a:t>
            </a:r>
            <a:br>
              <a:rPr lang="de-CH" altLang="de-DE" sz="2000" dirty="0"/>
            </a:br>
            <a:endParaRPr lang="de-CH" altLang="de-DE" sz="2000" dirty="0"/>
          </a:p>
          <a:p>
            <a:pPr eaLnBrk="1" hangingPunct="1">
              <a:lnSpc>
                <a:spcPct val="90000"/>
              </a:lnSpc>
              <a:buFont typeface="Wingdings" panose="05000000000000000000" pitchFamily="2" charset="2"/>
              <a:buChar char="§"/>
              <a:defRPr/>
            </a:pPr>
            <a:r>
              <a:rPr lang="de-CH" altLang="de-DE" sz="2000" dirty="0"/>
              <a:t>Möglichkeitsformen weglassen (würde, könnte, sollte)</a:t>
            </a:r>
          </a:p>
          <a:p>
            <a:pPr marL="0" indent="0" eaLnBrk="1" hangingPunct="1">
              <a:lnSpc>
                <a:spcPct val="90000"/>
              </a:lnSpc>
              <a:buNone/>
              <a:defRPr/>
            </a:pPr>
            <a:endParaRPr lang="de-CH" altLang="de-DE" sz="2000" dirty="0"/>
          </a:p>
          <a:p>
            <a:pPr>
              <a:buFont typeface="Wingdings" panose="05000000000000000000" pitchFamily="2" charset="2"/>
              <a:buChar char="§"/>
              <a:tabLst>
                <a:tab pos="177800" algn="l"/>
              </a:tabLst>
              <a:defRPr/>
            </a:pPr>
            <a:r>
              <a:rPr lang="de-CH" altLang="de-DE" sz="2000" dirty="0"/>
              <a:t>	«ich denke» vs. «ich bin überzeugt» «es begeistert mich»</a:t>
            </a:r>
          </a:p>
          <a:p>
            <a:pPr marL="0" indent="0" eaLnBrk="1" hangingPunct="1">
              <a:lnSpc>
                <a:spcPct val="90000"/>
              </a:lnSpc>
              <a:buNone/>
              <a:defRPr/>
            </a:pPr>
            <a:endParaRPr lang="de-CH" altLang="de-DE" sz="2000" dirty="0"/>
          </a:p>
          <a:p>
            <a:pPr eaLnBrk="1" hangingPunct="1">
              <a:lnSpc>
                <a:spcPct val="90000"/>
              </a:lnSpc>
              <a:buFont typeface="Wingdings" panose="05000000000000000000" pitchFamily="2" charset="2"/>
              <a:buChar char="§"/>
              <a:defRPr/>
            </a:pPr>
            <a:r>
              <a:rPr lang="de-CH" altLang="de-DE" sz="2000" dirty="0"/>
              <a:t>Positiv formulieren!</a:t>
            </a:r>
          </a:p>
          <a:p>
            <a:pPr marL="0" indent="0">
              <a:buNone/>
              <a:defRPr/>
            </a:pPr>
            <a:r>
              <a:rPr lang="de-CH" altLang="de-DE" sz="2000" dirty="0"/>
              <a:t>	„Es ist mir unangenehm, wenn wir zu spät kommen“</a:t>
            </a:r>
          </a:p>
          <a:p>
            <a:pPr marL="0" indent="0">
              <a:buNone/>
              <a:defRPr/>
            </a:pPr>
            <a:r>
              <a:rPr lang="de-CH" altLang="de-DE" sz="2000" dirty="0"/>
              <a:t>	„Es ist mir angenehm, wenn wir pünktlich sind“</a:t>
            </a:r>
          </a:p>
          <a:p>
            <a:pPr marL="0" indent="0">
              <a:buNone/>
              <a:defRPr/>
            </a:pPr>
            <a:r>
              <a:rPr lang="de-CH" altLang="de-DE" sz="2000" dirty="0"/>
              <a:t>ich bin stolz auf dass, was ich tue, es begeistert mich wie Sie das Vorleben,  wir sind hoch motiviert für diese Zusammenarbeit, wir glauben fest an diesen Lösungsweg, Sie dürfen sich freuen, wir versichern Ihnen… </a:t>
            </a:r>
            <a:br>
              <a:rPr lang="de-CH" altLang="de-DE" sz="2000" dirty="0"/>
            </a:br>
            <a:endParaRPr lang="de-CH" altLang="de-DE" sz="2000" dirty="0"/>
          </a:p>
          <a:p>
            <a:pPr eaLnBrk="1" hangingPunct="1">
              <a:buFontTx/>
              <a:buNone/>
              <a:defRPr/>
            </a:pPr>
            <a:endParaRPr lang="de-CH" altLang="de-DE" sz="2000" dirty="0"/>
          </a:p>
          <a:p>
            <a:pPr eaLnBrk="1" hangingPunct="1">
              <a:buFontTx/>
              <a:buNone/>
              <a:defRPr/>
            </a:pPr>
            <a:endParaRPr lang="de-CH" altLang="de-DE" dirty="0"/>
          </a:p>
          <a:p>
            <a:pPr eaLnBrk="1" hangingPunct="1">
              <a:buFontTx/>
              <a:buNone/>
              <a:defRPr/>
            </a:pPr>
            <a:endParaRPr lang="de-CH" altLang="de-DE" dirty="0"/>
          </a:p>
          <a:p>
            <a:pPr eaLnBrk="1" hangingPunct="1">
              <a:buFontTx/>
              <a:buNone/>
              <a:defRPr/>
            </a:pPr>
            <a:endParaRPr lang="de-CH" altLang="de-D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76BA9D7A-4194-1860-B202-876E8436BC5E}"/>
              </a:ext>
            </a:extLst>
          </p:cNvPr>
          <p:cNvSpPr>
            <a:spLocks noGrp="1" noChangeArrowheads="1"/>
          </p:cNvSpPr>
          <p:nvPr>
            <p:ph type="subTitle" idx="1"/>
          </p:nvPr>
        </p:nvSpPr>
        <p:spPr>
          <a:xfrm>
            <a:off x="1992313" y="1736427"/>
            <a:ext cx="8496300" cy="4860925"/>
          </a:xfrm>
        </p:spPr>
        <p:txBody>
          <a:bodyPr/>
          <a:lstStyle/>
          <a:p>
            <a:pPr algn="l">
              <a:tabLst>
                <a:tab pos="169863" algn="l"/>
              </a:tabLst>
              <a:defRPr/>
            </a:pPr>
            <a:r>
              <a:rPr lang="de-CH" altLang="de-DE" sz="2000" dirty="0"/>
              <a:t>«Da </a:t>
            </a:r>
            <a:r>
              <a:rPr lang="de-CH" altLang="de-DE" sz="2000" dirty="0" err="1"/>
              <a:t>isch</a:t>
            </a:r>
            <a:r>
              <a:rPr lang="de-CH" altLang="de-DE" sz="2000" dirty="0"/>
              <a:t> gär kein Problem Herr Fritz»			</a:t>
            </a:r>
            <a:r>
              <a:rPr lang="de-CH" altLang="de-DE" sz="2000" i="1" dirty="0"/>
              <a:t>Alles </a:t>
            </a:r>
            <a:r>
              <a:rPr lang="de-CH" altLang="de-DE" sz="2000" i="1" dirty="0" err="1"/>
              <a:t>Guet</a:t>
            </a:r>
            <a:endParaRPr lang="de-CH" altLang="de-DE" sz="2000" i="1" dirty="0"/>
          </a:p>
          <a:p>
            <a:pPr algn="l">
              <a:tabLst>
                <a:tab pos="169863" algn="l"/>
              </a:tabLst>
              <a:defRPr/>
            </a:pPr>
            <a:r>
              <a:rPr lang="de-CH" altLang="de-DE" sz="2000" i="1" dirty="0"/>
              <a:t>«</a:t>
            </a:r>
            <a:r>
              <a:rPr lang="de-CH" altLang="de-DE" sz="2000" dirty="0"/>
              <a:t>Grüezi. </a:t>
            </a:r>
            <a:r>
              <a:rPr lang="de-CH" altLang="de-DE" sz="2000" dirty="0" err="1"/>
              <a:t>Guetä</a:t>
            </a:r>
            <a:r>
              <a:rPr lang="de-CH" altLang="de-DE" sz="2000" dirty="0"/>
              <a:t> </a:t>
            </a:r>
            <a:r>
              <a:rPr lang="de-CH" altLang="de-DE" sz="2000" dirty="0" err="1"/>
              <a:t>Morgä</a:t>
            </a:r>
            <a:r>
              <a:rPr lang="de-CH" altLang="de-DE" sz="2000" dirty="0"/>
              <a:t>»					</a:t>
            </a:r>
            <a:r>
              <a:rPr lang="de-CH" altLang="de-DE" sz="2000" i="1" dirty="0"/>
              <a:t>Hallo </a:t>
            </a:r>
          </a:p>
          <a:p>
            <a:pPr algn="l">
              <a:tabLst>
                <a:tab pos="169863" algn="l"/>
              </a:tabLst>
              <a:defRPr/>
            </a:pPr>
            <a:r>
              <a:rPr lang="de-CH" altLang="de-DE" sz="2000" dirty="0"/>
              <a:t>«Da find i </a:t>
            </a:r>
            <a:r>
              <a:rPr lang="de-CH" altLang="de-DE" sz="2000" dirty="0" err="1"/>
              <a:t>idrücklich</a:t>
            </a:r>
            <a:r>
              <a:rPr lang="de-CH" altLang="de-DE" sz="2000" dirty="0"/>
              <a:t>»					</a:t>
            </a:r>
            <a:r>
              <a:rPr lang="de-CH" altLang="de-DE" sz="2000" i="1" dirty="0"/>
              <a:t>Krass</a:t>
            </a:r>
          </a:p>
          <a:p>
            <a:pPr algn="l">
              <a:tabLst>
                <a:tab pos="169863" algn="l"/>
              </a:tabLst>
              <a:defRPr/>
            </a:pPr>
            <a:r>
              <a:rPr lang="de-CH" altLang="de-DE" sz="2000" dirty="0"/>
              <a:t>«So </a:t>
            </a:r>
            <a:r>
              <a:rPr lang="de-CH" altLang="de-DE" sz="2000" dirty="0" err="1"/>
              <a:t>mached</a:t>
            </a:r>
            <a:r>
              <a:rPr lang="de-CH" altLang="de-DE" sz="2000" dirty="0"/>
              <a:t> mir da. Da </a:t>
            </a:r>
            <a:r>
              <a:rPr lang="de-CH" altLang="de-DE" sz="2000" dirty="0" err="1"/>
              <a:t>got</a:t>
            </a:r>
            <a:r>
              <a:rPr lang="de-CH" altLang="de-DE" sz="2000" dirty="0"/>
              <a:t> sicher» 			</a:t>
            </a:r>
            <a:r>
              <a:rPr lang="de-CH" altLang="de-DE" sz="2000" i="1" dirty="0"/>
              <a:t>Eigentlich</a:t>
            </a:r>
          </a:p>
          <a:p>
            <a:pPr algn="l">
              <a:tabLst>
                <a:tab pos="169863" algn="l"/>
              </a:tabLst>
              <a:defRPr/>
            </a:pPr>
            <a:r>
              <a:rPr lang="de-CH" altLang="de-DE" sz="2000" dirty="0"/>
              <a:t>«Adieu Herr Steger. Und </a:t>
            </a:r>
            <a:r>
              <a:rPr lang="de-CH" altLang="de-DE" sz="2000" dirty="0" err="1"/>
              <a:t>erholed</a:t>
            </a:r>
            <a:br>
              <a:rPr lang="de-CH" altLang="de-DE" sz="2000" i="1" dirty="0"/>
            </a:br>
            <a:r>
              <a:rPr lang="de-CH" altLang="de-DE" sz="2000" dirty="0"/>
              <a:t>Sie sich </a:t>
            </a:r>
            <a:r>
              <a:rPr lang="de-CH" altLang="de-DE" sz="2000" dirty="0" err="1"/>
              <a:t>guat</a:t>
            </a:r>
            <a:r>
              <a:rPr lang="de-CH" altLang="de-DE" sz="2000" dirty="0"/>
              <a:t> </a:t>
            </a:r>
            <a:r>
              <a:rPr lang="de-CH" altLang="de-DE" sz="2000" dirty="0" err="1"/>
              <a:t>vo</a:t>
            </a:r>
            <a:r>
              <a:rPr lang="de-CH" altLang="de-DE" sz="2000" dirty="0"/>
              <a:t> ihrem Stress»			</a:t>
            </a:r>
            <a:r>
              <a:rPr lang="de-CH" altLang="de-DE" sz="2000" i="1" dirty="0"/>
              <a:t>	Ade</a:t>
            </a:r>
          </a:p>
          <a:p>
            <a:pPr algn="l">
              <a:tabLst>
                <a:tab pos="169863" algn="l"/>
              </a:tabLst>
              <a:defRPr/>
            </a:pPr>
            <a:endParaRPr lang="de-CH" altLang="de-DE" sz="2000" dirty="0"/>
          </a:p>
          <a:p>
            <a:pPr>
              <a:tabLst>
                <a:tab pos="169863" algn="l"/>
              </a:tabLst>
              <a:defRPr/>
            </a:pPr>
            <a:endParaRPr lang="de-CH" altLang="de-DE" sz="2000" dirty="0"/>
          </a:p>
        </p:txBody>
      </p:sp>
      <p:sp>
        <p:nvSpPr>
          <p:cNvPr id="3" name="Rectangle 2">
            <a:extLst>
              <a:ext uri="{FF2B5EF4-FFF2-40B4-BE49-F238E27FC236}">
                <a16:creationId xmlns:a16="http://schemas.microsoft.com/office/drawing/2014/main" id="{913F8713-0A4C-9269-AC88-BC940ABAAC7A}"/>
              </a:ext>
            </a:extLst>
          </p:cNvPr>
          <p:cNvSpPr txBox="1">
            <a:spLocks noChangeArrowheads="1"/>
          </p:cNvSpPr>
          <p:nvPr/>
        </p:nvSpPr>
        <p:spPr>
          <a:xfrm>
            <a:off x="767408" y="280227"/>
            <a:ext cx="10515600" cy="1325563"/>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fontAlgn="auto">
              <a:spcAft>
                <a:spcPts val="0"/>
              </a:spcAft>
            </a:pPr>
            <a:r>
              <a:rPr lang="de-CH" altLang="de-DE" sz="3300" dirty="0"/>
              <a:t>Verbale Tipps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104106F2-D9C3-5184-E36C-E9E1B53EE0BE}"/>
              </a:ext>
            </a:extLst>
          </p:cNvPr>
          <p:cNvSpPr>
            <a:spLocks noGrp="1" noChangeArrowheads="1"/>
          </p:cNvSpPr>
          <p:nvPr>
            <p:ph type="title"/>
          </p:nvPr>
        </p:nvSpPr>
        <p:spPr>
          <a:xfrm>
            <a:off x="838200" y="663277"/>
            <a:ext cx="10515600" cy="1325563"/>
          </a:xfrm>
        </p:spPr>
        <p:txBody>
          <a:bodyPr/>
          <a:lstStyle/>
          <a:p>
            <a:pPr eaLnBrk="1" hangingPunct="1"/>
            <a:r>
              <a:rPr lang="de-CH" altLang="de-DE" dirty="0"/>
              <a:t>Wichtig in Gesprächen</a:t>
            </a:r>
          </a:p>
        </p:txBody>
      </p:sp>
      <p:sp>
        <p:nvSpPr>
          <p:cNvPr id="16387" name="Rectangle 3">
            <a:extLst>
              <a:ext uri="{FF2B5EF4-FFF2-40B4-BE49-F238E27FC236}">
                <a16:creationId xmlns:a16="http://schemas.microsoft.com/office/drawing/2014/main" id="{F73A9E1C-DC24-AAB8-5960-299159F4D626}"/>
              </a:ext>
            </a:extLst>
          </p:cNvPr>
          <p:cNvSpPr>
            <a:spLocks noGrp="1" noChangeArrowheads="1"/>
          </p:cNvSpPr>
          <p:nvPr>
            <p:ph type="body" idx="1"/>
          </p:nvPr>
        </p:nvSpPr>
        <p:spPr>
          <a:xfrm>
            <a:off x="1981200" y="1999382"/>
            <a:ext cx="8002588" cy="4525962"/>
          </a:xfrm>
        </p:spPr>
        <p:txBody>
          <a:bodyPr/>
          <a:lstStyle/>
          <a:p>
            <a:pPr eaLnBrk="1" hangingPunct="1">
              <a:buFont typeface="Zapf Dingbats" charset="2"/>
              <a:buChar char="§"/>
              <a:defRPr/>
            </a:pPr>
            <a:r>
              <a:rPr lang="de-CH" altLang="de-DE" sz="2000" dirty="0"/>
              <a:t>Positive Grundhaltung (keine Vorurteile)</a:t>
            </a:r>
          </a:p>
          <a:p>
            <a:pPr eaLnBrk="1" hangingPunct="1">
              <a:buFont typeface="Zapf Dingbats" charset="2"/>
              <a:buChar char="§"/>
              <a:defRPr/>
            </a:pPr>
            <a:endParaRPr lang="de-CH" altLang="de-DE" sz="2000" dirty="0"/>
          </a:p>
          <a:p>
            <a:pPr eaLnBrk="1" hangingPunct="1">
              <a:buFont typeface="Zapf Dingbats" charset="2"/>
              <a:buChar char="§"/>
              <a:defRPr/>
            </a:pPr>
            <a:r>
              <a:rPr lang="de-CH" altLang="de-DE" sz="2000" dirty="0"/>
              <a:t>Zuversichtliche Perspektiven</a:t>
            </a:r>
          </a:p>
          <a:p>
            <a:pPr eaLnBrk="1" hangingPunct="1">
              <a:buFont typeface="Zapf Dingbats" charset="2"/>
              <a:buChar char="§"/>
              <a:defRPr/>
            </a:pPr>
            <a:endParaRPr lang="de-CH" altLang="de-DE" sz="2000" dirty="0"/>
          </a:p>
          <a:p>
            <a:pPr eaLnBrk="1" hangingPunct="1">
              <a:buFont typeface="Zapf Dingbats" charset="2"/>
              <a:buChar char="§"/>
              <a:defRPr/>
            </a:pPr>
            <a:r>
              <a:rPr lang="de-CH" altLang="de-DE" sz="2000" dirty="0"/>
              <a:t>Anekdoten aus positiven Beispielen</a:t>
            </a:r>
          </a:p>
          <a:p>
            <a:pPr eaLnBrk="1" hangingPunct="1">
              <a:buFont typeface="Zapf Dingbats" charset="2"/>
              <a:buChar char="§"/>
              <a:defRPr/>
            </a:pPr>
            <a:endParaRPr lang="de-CH" altLang="de-DE" sz="2000" dirty="0"/>
          </a:p>
          <a:p>
            <a:pPr eaLnBrk="1" hangingPunct="1">
              <a:buFont typeface="Zapf Dingbats" charset="2"/>
              <a:buChar char="§"/>
              <a:defRPr/>
            </a:pPr>
            <a:r>
              <a:rPr lang="de-CH" altLang="de-DE" sz="2000" dirty="0"/>
              <a:t>Erzählen Sie Geschichten, die Freude bereiten</a:t>
            </a:r>
          </a:p>
          <a:p>
            <a:pPr eaLnBrk="1" hangingPunct="1">
              <a:buFont typeface="Zapf Dingbats" charset="2"/>
              <a:buChar char="§"/>
              <a:defRPr/>
            </a:pPr>
            <a:endParaRPr lang="de-CH" altLang="de-DE" sz="2000" dirty="0"/>
          </a:p>
          <a:p>
            <a:pPr eaLnBrk="1" hangingPunct="1">
              <a:buFont typeface="Zapf Dingbats" charset="2"/>
              <a:buChar char="§"/>
              <a:defRPr/>
            </a:pPr>
            <a:r>
              <a:rPr lang="de-CH" altLang="de-DE" sz="2000" dirty="0"/>
              <a:t>Sehr ehrlich und offen kommunizieren</a:t>
            </a:r>
          </a:p>
          <a:p>
            <a:pPr marL="0" indent="0">
              <a:buNone/>
              <a:defRPr/>
            </a:pPr>
            <a:endParaRPr lang="de-CH" altLang="de-DE"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DBCAA3EF-8DF5-0008-DF18-7C43E5F8DEBC}"/>
              </a:ext>
            </a:extLst>
          </p:cNvPr>
          <p:cNvSpPr>
            <a:spLocks noGrp="1" noChangeArrowheads="1"/>
          </p:cNvSpPr>
          <p:nvPr>
            <p:ph type="title"/>
          </p:nvPr>
        </p:nvSpPr>
        <p:spPr>
          <a:xfrm>
            <a:off x="838200" y="663277"/>
            <a:ext cx="10515600" cy="1325563"/>
          </a:xfrm>
        </p:spPr>
        <p:txBody>
          <a:bodyPr/>
          <a:lstStyle/>
          <a:p>
            <a:pPr eaLnBrk="1" hangingPunct="1"/>
            <a:r>
              <a:rPr lang="de-CH" altLang="de-DE" dirty="0"/>
              <a:t>Wichtig bei Schriftlichkeiten</a:t>
            </a:r>
          </a:p>
        </p:txBody>
      </p:sp>
      <p:sp>
        <p:nvSpPr>
          <p:cNvPr id="10243" name="Rectangle 3">
            <a:extLst>
              <a:ext uri="{FF2B5EF4-FFF2-40B4-BE49-F238E27FC236}">
                <a16:creationId xmlns:a16="http://schemas.microsoft.com/office/drawing/2014/main" id="{EEF13607-592F-65C0-83C3-F9AB0D0606CA}"/>
              </a:ext>
            </a:extLst>
          </p:cNvPr>
          <p:cNvSpPr>
            <a:spLocks noGrp="1" noChangeArrowheads="1"/>
          </p:cNvSpPr>
          <p:nvPr>
            <p:ph type="body" idx="1"/>
          </p:nvPr>
        </p:nvSpPr>
        <p:spPr>
          <a:xfrm>
            <a:off x="1981200" y="1999382"/>
            <a:ext cx="8002588" cy="4525962"/>
          </a:xfrm>
        </p:spPr>
        <p:txBody>
          <a:bodyPr/>
          <a:lstStyle/>
          <a:p>
            <a:pPr eaLnBrk="1" hangingPunct="1">
              <a:buFont typeface="Zapf Dingbats" charset="2"/>
              <a:buChar char="§"/>
              <a:defRPr/>
            </a:pPr>
            <a:r>
              <a:rPr lang="de-CH" altLang="de-DE" sz="2000" dirty="0"/>
              <a:t>Personifiziert</a:t>
            </a:r>
          </a:p>
          <a:p>
            <a:pPr eaLnBrk="1" hangingPunct="1">
              <a:buFont typeface="Zapf Dingbats" charset="2"/>
              <a:buChar char="§"/>
              <a:defRPr/>
            </a:pPr>
            <a:r>
              <a:rPr lang="de-CH" altLang="de-DE" sz="2000" dirty="0"/>
              <a:t>Persönlichen Bezug formulieren</a:t>
            </a:r>
          </a:p>
          <a:p>
            <a:pPr eaLnBrk="1" hangingPunct="1">
              <a:buFont typeface="Zapf Dingbats" charset="2"/>
              <a:buChar char="§"/>
              <a:defRPr/>
            </a:pPr>
            <a:r>
              <a:rPr lang="de-CH" altLang="de-DE" sz="2000" dirty="0"/>
              <a:t>Auch mal von Hand</a:t>
            </a:r>
          </a:p>
          <a:p>
            <a:pPr eaLnBrk="1" hangingPunct="1">
              <a:buFont typeface="Zapf Dingbats" charset="2"/>
              <a:buChar char="§"/>
              <a:defRPr/>
            </a:pPr>
            <a:r>
              <a:rPr lang="de-CH" altLang="de-DE" sz="2000" dirty="0"/>
              <a:t>Kreativer Betreff</a:t>
            </a:r>
          </a:p>
          <a:p>
            <a:pPr eaLnBrk="1" hangingPunct="1">
              <a:buFont typeface="Zapf Dingbats" charset="2"/>
              <a:buChar char="§"/>
              <a:defRPr/>
            </a:pPr>
            <a:r>
              <a:rPr lang="de-CH" altLang="de-DE" sz="2000" dirty="0"/>
              <a:t>Positive Formulierungen</a:t>
            </a:r>
          </a:p>
          <a:p>
            <a:pPr eaLnBrk="1" hangingPunct="1">
              <a:buFont typeface="Zapf Dingbats" charset="2"/>
              <a:buChar char="§"/>
              <a:defRPr/>
            </a:pPr>
            <a:r>
              <a:rPr lang="de-CH" altLang="de-DE" sz="2000" dirty="0"/>
              <a:t>Kurze, klare Sätze</a:t>
            </a:r>
          </a:p>
          <a:p>
            <a:pPr eaLnBrk="1" hangingPunct="1">
              <a:buFont typeface="Zapf Dingbats" charset="2"/>
              <a:buChar char="§"/>
              <a:defRPr/>
            </a:pPr>
            <a:r>
              <a:rPr lang="de-CH" altLang="de-DE" sz="2000" dirty="0"/>
              <a:t>Strukturierte, saubere Beilagen</a:t>
            </a:r>
          </a:p>
          <a:p>
            <a:pPr eaLnBrk="1" hangingPunct="1">
              <a:buFont typeface="Zapf Dingbats" charset="2"/>
              <a:buChar char="§"/>
              <a:defRPr/>
            </a:pPr>
            <a:r>
              <a:rPr lang="de-CH" altLang="de-DE" sz="2000" dirty="0"/>
              <a:t>Persönlicher Gruss auf Karte? </a:t>
            </a:r>
          </a:p>
          <a:p>
            <a:pPr eaLnBrk="1" hangingPunct="1">
              <a:buFont typeface="Zapf Dingbats" charset="2"/>
              <a:buChar char="§"/>
              <a:defRPr/>
            </a:pPr>
            <a:r>
              <a:rPr lang="de-CH" altLang="de-DE" sz="2000" dirty="0"/>
              <a:t>Visitenkarte? </a:t>
            </a:r>
          </a:p>
          <a:p>
            <a:pPr marL="0" indent="0">
              <a:buNone/>
              <a:defRPr/>
            </a:pPr>
            <a:endParaRPr lang="de-CH" altLang="de-DE"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BDB9101-E0C3-B8CC-078E-97B606240154}"/>
              </a:ext>
            </a:extLst>
          </p:cNvPr>
          <p:cNvSpPr>
            <a:spLocks noGrp="1" noChangeArrowheads="1"/>
          </p:cNvSpPr>
          <p:nvPr>
            <p:ph type="title"/>
          </p:nvPr>
        </p:nvSpPr>
        <p:spPr>
          <a:xfrm>
            <a:off x="838200" y="663277"/>
            <a:ext cx="10515600" cy="1325563"/>
          </a:xfrm>
        </p:spPr>
        <p:txBody>
          <a:bodyPr/>
          <a:lstStyle/>
          <a:p>
            <a:pPr eaLnBrk="1" hangingPunct="1"/>
            <a:r>
              <a:rPr lang="de-CH" altLang="de-DE" dirty="0"/>
              <a:t>Wichtig beim Telefonieren</a:t>
            </a:r>
          </a:p>
        </p:txBody>
      </p:sp>
      <p:sp>
        <p:nvSpPr>
          <p:cNvPr id="10243" name="Rectangle 3">
            <a:extLst>
              <a:ext uri="{FF2B5EF4-FFF2-40B4-BE49-F238E27FC236}">
                <a16:creationId xmlns:a16="http://schemas.microsoft.com/office/drawing/2014/main" id="{D27DB5CB-A102-E210-0C60-291B2B92DA87}"/>
              </a:ext>
            </a:extLst>
          </p:cNvPr>
          <p:cNvSpPr>
            <a:spLocks noGrp="1" noChangeArrowheads="1"/>
          </p:cNvSpPr>
          <p:nvPr>
            <p:ph type="body" idx="1"/>
          </p:nvPr>
        </p:nvSpPr>
        <p:spPr>
          <a:xfrm>
            <a:off x="1981200" y="1999382"/>
            <a:ext cx="8002588" cy="4525962"/>
          </a:xfrm>
        </p:spPr>
        <p:txBody>
          <a:bodyPr/>
          <a:lstStyle/>
          <a:p>
            <a:pPr eaLnBrk="1" hangingPunct="1">
              <a:buFont typeface="Zapf Dingbats" charset="2"/>
              <a:buChar char="§"/>
              <a:defRPr/>
            </a:pPr>
            <a:r>
              <a:rPr lang="de-CH" altLang="de-DE" sz="2000" dirty="0"/>
              <a:t>Klare Stimme</a:t>
            </a:r>
          </a:p>
          <a:p>
            <a:pPr eaLnBrk="1" hangingPunct="1">
              <a:buFont typeface="Zapf Dingbats" charset="2"/>
              <a:buChar char="§"/>
              <a:defRPr/>
            </a:pPr>
            <a:r>
              <a:rPr lang="de-CH" altLang="de-DE" sz="2000" dirty="0"/>
              <a:t>Nicht zu schnell sprechen </a:t>
            </a:r>
          </a:p>
          <a:p>
            <a:pPr eaLnBrk="1" hangingPunct="1">
              <a:buFont typeface="Zapf Dingbats" charset="2"/>
              <a:buChar char="§"/>
              <a:defRPr/>
            </a:pPr>
            <a:r>
              <a:rPr lang="de-CH" altLang="de-DE" sz="2000" dirty="0"/>
              <a:t>Vor- und Nachnamen sagen</a:t>
            </a:r>
          </a:p>
          <a:p>
            <a:pPr eaLnBrk="1" hangingPunct="1">
              <a:buFont typeface="Zapf Dingbats" charset="2"/>
              <a:buChar char="§"/>
              <a:defRPr/>
            </a:pPr>
            <a:r>
              <a:rPr lang="de-CH" altLang="de-DE" sz="2000" dirty="0"/>
              <a:t>Bei Unklarheit nachfragen</a:t>
            </a:r>
          </a:p>
          <a:p>
            <a:pPr eaLnBrk="1" hangingPunct="1">
              <a:buFont typeface="Zapf Dingbats" charset="2"/>
              <a:buChar char="§"/>
              <a:defRPr/>
            </a:pPr>
            <a:r>
              <a:rPr lang="de-CH" altLang="de-DE" sz="2000" dirty="0"/>
              <a:t>Notizen machen</a:t>
            </a:r>
          </a:p>
          <a:p>
            <a:pPr eaLnBrk="1" hangingPunct="1">
              <a:buFont typeface="Zapf Dingbats" charset="2"/>
              <a:buChar char="§"/>
              <a:defRPr/>
            </a:pPr>
            <a:r>
              <a:rPr lang="de-CH" altLang="de-DE" sz="2000" dirty="0"/>
              <a:t>Entspannt und gerade sitzen</a:t>
            </a:r>
          </a:p>
          <a:p>
            <a:pPr eaLnBrk="1" hangingPunct="1">
              <a:buFont typeface="Zapf Dingbats" charset="2"/>
              <a:buChar char="§"/>
              <a:defRPr/>
            </a:pPr>
            <a:r>
              <a:rPr lang="de-CH" altLang="de-DE" sz="2000" dirty="0"/>
              <a:t>Füsse auf dem Boden, Beine nicht übereinander (Körperfluss) </a:t>
            </a:r>
          </a:p>
          <a:p>
            <a:pPr eaLnBrk="1" hangingPunct="1">
              <a:buFont typeface="Zapf Dingbats" charset="2"/>
              <a:buChar char="§"/>
              <a:defRPr/>
            </a:pPr>
            <a:r>
              <a:rPr lang="de-CH" altLang="de-DE" sz="2000" dirty="0"/>
              <a:t>Wasser trinken</a:t>
            </a:r>
          </a:p>
          <a:p>
            <a:pPr eaLnBrk="1" hangingPunct="1">
              <a:buFont typeface="Zapf Dingbats" charset="2"/>
              <a:buChar char="§"/>
              <a:defRPr/>
            </a:pPr>
            <a:r>
              <a:rPr lang="de-CH" altLang="de-DE" sz="2000" dirty="0"/>
              <a:t>Positiv denken</a:t>
            </a:r>
          </a:p>
          <a:p>
            <a:pPr eaLnBrk="1" hangingPunct="1">
              <a:buFont typeface="Zapf Dingbats" charset="2"/>
              <a:buChar char="§"/>
              <a:defRPr/>
            </a:pPr>
            <a:r>
              <a:rPr lang="de-CH" altLang="de-DE" sz="2000" dirty="0"/>
              <a:t>Nachbearbeitung nicht vergessen (CRM, Notizen, Reflektieren, Feedback einholen und geben) </a:t>
            </a:r>
          </a:p>
          <a:p>
            <a:pPr marL="0" indent="0">
              <a:buNone/>
              <a:defRPr/>
            </a:pPr>
            <a:endParaRPr lang="de-CH" altLang="de-DE"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82F4FE2D-8056-5CE8-D28F-F9AF2B29C3F6}"/>
              </a:ext>
            </a:extLst>
          </p:cNvPr>
          <p:cNvSpPr>
            <a:spLocks noGrp="1" noChangeArrowheads="1"/>
          </p:cNvSpPr>
          <p:nvPr>
            <p:ph type="title"/>
          </p:nvPr>
        </p:nvSpPr>
        <p:spPr>
          <a:xfrm>
            <a:off x="838200" y="663277"/>
            <a:ext cx="10515600" cy="1325563"/>
          </a:xfrm>
        </p:spPr>
        <p:txBody>
          <a:bodyPr/>
          <a:lstStyle/>
          <a:p>
            <a:pPr eaLnBrk="1" hangingPunct="1"/>
            <a:r>
              <a:rPr lang="de-CH" altLang="de-DE" dirty="0">
                <a:solidFill>
                  <a:srgbClr val="CC0000"/>
                </a:solidFill>
              </a:rPr>
              <a:t>Die</a:t>
            </a:r>
            <a:r>
              <a:rPr lang="de-CH" altLang="de-DE" dirty="0"/>
              <a:t> Kontaktaufnahme</a:t>
            </a:r>
          </a:p>
        </p:txBody>
      </p:sp>
      <p:sp>
        <p:nvSpPr>
          <p:cNvPr id="22532" name="Rectangle 3">
            <a:extLst>
              <a:ext uri="{FF2B5EF4-FFF2-40B4-BE49-F238E27FC236}">
                <a16:creationId xmlns:a16="http://schemas.microsoft.com/office/drawing/2014/main" id="{C2E081CE-660B-AE5B-1132-80CEF7506712}"/>
              </a:ext>
            </a:extLst>
          </p:cNvPr>
          <p:cNvSpPr>
            <a:spLocks noGrp="1" noChangeArrowheads="1"/>
          </p:cNvSpPr>
          <p:nvPr>
            <p:ph type="body" idx="1"/>
          </p:nvPr>
        </p:nvSpPr>
        <p:spPr>
          <a:xfrm>
            <a:off x="1981200" y="2071389"/>
            <a:ext cx="8686800" cy="4525963"/>
          </a:xfrm>
        </p:spPr>
        <p:txBody>
          <a:bodyPr/>
          <a:lstStyle/>
          <a:p>
            <a:pPr eaLnBrk="1" hangingPunct="1">
              <a:buFont typeface="Wingdings" panose="05000000000000000000" pitchFamily="2" charset="2"/>
              <a:buChar char="§"/>
              <a:defRPr/>
            </a:pPr>
            <a:r>
              <a:rPr lang="de-CH" altLang="de-DE" sz="2000" dirty="0"/>
              <a:t>Dem Menschen Zeit lassen, nicht zu stürmisch entgegengehen</a:t>
            </a:r>
          </a:p>
          <a:p>
            <a:pPr eaLnBrk="1" hangingPunct="1">
              <a:buFont typeface="Wingdings" panose="05000000000000000000" pitchFamily="2" charset="2"/>
              <a:buChar char="§"/>
              <a:defRPr/>
            </a:pPr>
            <a:endParaRPr lang="de-CH" altLang="de-DE" sz="2000" dirty="0"/>
          </a:p>
          <a:p>
            <a:pPr eaLnBrk="1" hangingPunct="1">
              <a:buFont typeface="Wingdings" panose="05000000000000000000" pitchFamily="2" charset="2"/>
              <a:buChar char="§"/>
              <a:defRPr/>
            </a:pPr>
            <a:r>
              <a:rPr lang="de-CH" altLang="de-DE" sz="2000" dirty="0"/>
              <a:t>Sich auf den Kontakt konzentrieren / Konzentration der Kräfte auf diesen Menschen, auf dieses Gespräch (Achtsamkeit)</a:t>
            </a:r>
          </a:p>
          <a:p>
            <a:pPr eaLnBrk="1" hangingPunct="1">
              <a:buFont typeface="Wingdings" panose="05000000000000000000" pitchFamily="2" charset="2"/>
              <a:buChar char="§"/>
              <a:defRPr/>
            </a:pPr>
            <a:endParaRPr lang="de-CH" altLang="de-DE" sz="2000" dirty="0"/>
          </a:p>
          <a:p>
            <a:pPr eaLnBrk="1" hangingPunct="1">
              <a:buFont typeface="Wingdings" panose="05000000000000000000" pitchFamily="2" charset="2"/>
              <a:buChar char="§"/>
              <a:defRPr/>
            </a:pPr>
            <a:r>
              <a:rPr lang="de-CH" altLang="de-DE" sz="2000" dirty="0"/>
              <a:t>Schräg von vorne (30 °) und mit einem Abstand von 60 – 100 cm ansprechen und begrüssen</a:t>
            </a:r>
          </a:p>
          <a:p>
            <a:pPr eaLnBrk="1" hangingPunct="1">
              <a:buFont typeface="Wingdings" panose="05000000000000000000" pitchFamily="2" charset="2"/>
              <a:buChar char="§"/>
              <a:defRPr/>
            </a:pPr>
            <a:endParaRPr lang="de-CH" altLang="de-DE" sz="2000" dirty="0"/>
          </a:p>
          <a:p>
            <a:pPr eaLnBrk="1" hangingPunct="1">
              <a:buFont typeface="Wingdings" panose="05000000000000000000" pitchFamily="2" charset="2"/>
              <a:buChar char="§"/>
              <a:defRPr/>
            </a:pPr>
            <a:r>
              <a:rPr lang="de-CH" altLang="de-DE" sz="2000" dirty="0"/>
              <a:t>Selbstsicherheit ausstrahlen</a:t>
            </a:r>
          </a:p>
          <a:p>
            <a:pPr marL="533400" indent="-533400">
              <a:defRPr/>
            </a:pPr>
            <a:endParaRPr lang="de-CH" altLang="de-DE"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8EAE8838-0021-C85E-1304-A2B8FE5D835F}"/>
              </a:ext>
            </a:extLst>
          </p:cNvPr>
          <p:cNvSpPr>
            <a:spLocks noGrp="1" noChangeArrowheads="1"/>
          </p:cNvSpPr>
          <p:nvPr>
            <p:ph type="title"/>
          </p:nvPr>
        </p:nvSpPr>
        <p:spPr>
          <a:xfrm>
            <a:off x="838200" y="663277"/>
            <a:ext cx="10515600" cy="1325563"/>
          </a:xfrm>
        </p:spPr>
        <p:txBody>
          <a:bodyPr/>
          <a:lstStyle/>
          <a:p>
            <a:pPr eaLnBrk="1" hangingPunct="1"/>
            <a:r>
              <a:rPr lang="de-CH" altLang="de-DE" dirty="0">
                <a:solidFill>
                  <a:srgbClr val="CC0000"/>
                </a:solidFill>
              </a:rPr>
              <a:t>Die</a:t>
            </a:r>
            <a:r>
              <a:rPr lang="de-CH" altLang="de-DE" dirty="0"/>
              <a:t> Kontaktaufnahme</a:t>
            </a:r>
          </a:p>
        </p:txBody>
      </p:sp>
      <p:sp>
        <p:nvSpPr>
          <p:cNvPr id="17412" name="Rectangle 3">
            <a:extLst>
              <a:ext uri="{FF2B5EF4-FFF2-40B4-BE49-F238E27FC236}">
                <a16:creationId xmlns:a16="http://schemas.microsoft.com/office/drawing/2014/main" id="{664E9984-1EA1-8C43-A97B-22B49E3E4D62}"/>
              </a:ext>
            </a:extLst>
          </p:cNvPr>
          <p:cNvSpPr>
            <a:spLocks noGrp="1" noChangeArrowheads="1"/>
          </p:cNvSpPr>
          <p:nvPr>
            <p:ph type="body" idx="1"/>
          </p:nvPr>
        </p:nvSpPr>
        <p:spPr>
          <a:xfrm>
            <a:off x="1847851" y="1423317"/>
            <a:ext cx="8507413" cy="4525963"/>
          </a:xfrm>
        </p:spPr>
        <p:txBody>
          <a:bodyPr/>
          <a:lstStyle/>
          <a:p>
            <a:pPr eaLnBrk="1" hangingPunct="1">
              <a:lnSpc>
                <a:spcPct val="90000"/>
              </a:lnSpc>
              <a:buFont typeface="Wingdings" panose="05000000000000000000" pitchFamily="2" charset="2"/>
              <a:buChar char="§"/>
              <a:defRPr/>
            </a:pPr>
            <a:endParaRPr lang="de-CH" altLang="de-DE" sz="2000" dirty="0"/>
          </a:p>
          <a:p>
            <a:pPr eaLnBrk="1" hangingPunct="1">
              <a:lnSpc>
                <a:spcPct val="90000"/>
              </a:lnSpc>
              <a:buFont typeface="Wingdings" panose="05000000000000000000" pitchFamily="2" charset="2"/>
              <a:buChar char="§"/>
              <a:defRPr/>
            </a:pPr>
            <a:endParaRPr lang="de-CH" altLang="de-DE" sz="2000" dirty="0"/>
          </a:p>
          <a:p>
            <a:pPr eaLnBrk="1" hangingPunct="1">
              <a:lnSpc>
                <a:spcPct val="90000"/>
              </a:lnSpc>
              <a:buFont typeface="Wingdings" panose="05000000000000000000" pitchFamily="2" charset="2"/>
              <a:buChar char="§"/>
              <a:defRPr/>
            </a:pPr>
            <a:r>
              <a:rPr lang="de-CH" altLang="de-DE" sz="2000" dirty="0"/>
              <a:t>Begrüssen mit Handschlag </a:t>
            </a:r>
          </a:p>
          <a:p>
            <a:pPr eaLnBrk="1" hangingPunct="1">
              <a:lnSpc>
                <a:spcPct val="90000"/>
              </a:lnSpc>
              <a:buFont typeface="Wingdings" panose="05000000000000000000" pitchFamily="2" charset="2"/>
              <a:buChar char="§"/>
              <a:defRPr/>
            </a:pPr>
            <a:endParaRPr lang="de-CH" altLang="de-DE" sz="2000" dirty="0"/>
          </a:p>
          <a:p>
            <a:pPr eaLnBrk="1" hangingPunct="1">
              <a:lnSpc>
                <a:spcPct val="90000"/>
              </a:lnSpc>
              <a:buFont typeface="Wingdings" panose="05000000000000000000" pitchFamily="2" charset="2"/>
              <a:buChar char="§"/>
              <a:defRPr/>
            </a:pPr>
            <a:r>
              <a:rPr lang="de-CH" altLang="de-DE" sz="2000" dirty="0"/>
              <a:t>Vorstellen mit Vor- und Nachnamen. Wenn möglich, auch mit der Tätigkeit </a:t>
            </a:r>
          </a:p>
          <a:p>
            <a:pPr eaLnBrk="1" hangingPunct="1">
              <a:lnSpc>
                <a:spcPct val="90000"/>
              </a:lnSpc>
              <a:buFont typeface="Wingdings" panose="05000000000000000000" pitchFamily="2" charset="2"/>
              <a:buChar char="§"/>
              <a:defRPr/>
            </a:pPr>
            <a:endParaRPr lang="de-CH" altLang="de-DE" sz="2000" dirty="0"/>
          </a:p>
          <a:p>
            <a:pPr eaLnBrk="1" hangingPunct="1">
              <a:lnSpc>
                <a:spcPct val="90000"/>
              </a:lnSpc>
              <a:buFont typeface="Wingdings" panose="05000000000000000000" pitchFamily="2" charset="2"/>
              <a:buChar char="§"/>
              <a:defRPr/>
            </a:pPr>
            <a:r>
              <a:rPr lang="de-CH" altLang="de-DE" sz="2000" dirty="0"/>
              <a:t>Ansprechen mit Name</a:t>
            </a:r>
          </a:p>
          <a:p>
            <a:pPr marL="0" indent="0">
              <a:buNone/>
              <a:defRPr/>
            </a:pPr>
            <a:endParaRPr lang="de-CH" altLang="de-DE" sz="2000" dirty="0"/>
          </a:p>
          <a:p>
            <a:pPr eaLnBrk="1" hangingPunct="1">
              <a:lnSpc>
                <a:spcPct val="90000"/>
              </a:lnSpc>
              <a:buFont typeface="Wingdings" panose="05000000000000000000" pitchFamily="2" charset="2"/>
              <a:buChar char="§"/>
              <a:defRPr/>
            </a:pPr>
            <a:r>
              <a:rPr lang="de-CH" altLang="de-DE" sz="2000" dirty="0"/>
              <a:t>Willkommen heissen «Herzlich Willkommen bei der Firma </a:t>
            </a:r>
            <a:r>
              <a:rPr lang="de-CH" altLang="de-DE" sz="2000" dirty="0" err="1"/>
              <a:t>rhv</a:t>
            </a:r>
            <a:r>
              <a:rPr lang="de-CH" altLang="de-DE" sz="2000" dirty="0"/>
              <a:t> Altstätten.»</a:t>
            </a:r>
          </a:p>
          <a:p>
            <a:pPr eaLnBrk="1" hangingPunct="1">
              <a:lnSpc>
                <a:spcPct val="90000"/>
              </a:lnSpc>
              <a:buFont typeface="Wingdings" panose="05000000000000000000" pitchFamily="2" charset="2"/>
              <a:buChar char="§"/>
              <a:defRPr/>
            </a:pPr>
            <a:endParaRPr lang="de-CH" altLang="de-DE" sz="2000" dirty="0"/>
          </a:p>
          <a:p>
            <a:pPr eaLnBrk="1" hangingPunct="1">
              <a:lnSpc>
                <a:spcPct val="90000"/>
              </a:lnSpc>
              <a:buFont typeface="Wingdings" panose="05000000000000000000" pitchFamily="2" charset="2"/>
              <a:buChar char="§"/>
              <a:defRPr/>
            </a:pPr>
            <a:r>
              <a:rPr lang="de-CH" altLang="de-DE" sz="2000" dirty="0"/>
              <a:t>Der perfekte Gastgeber/in (</a:t>
            </a:r>
            <a:r>
              <a:rPr lang="de-CH" altLang="de-DE" sz="2000" dirty="0" err="1"/>
              <a:t>Kaffe</a:t>
            </a:r>
            <a:r>
              <a:rPr lang="de-CH" altLang="de-DE" sz="2000" dirty="0"/>
              <a:t>, Espresso, Wasser </a:t>
            </a:r>
            <a:r>
              <a:rPr lang="de-CH" altLang="de-DE" sz="2000" dirty="0" err="1"/>
              <a:t>oa</a:t>
            </a:r>
            <a:r>
              <a:rPr lang="de-CH" altLang="de-DE" sz="2000" dirty="0"/>
              <a:t>. anbieten)</a:t>
            </a:r>
          </a:p>
          <a:p>
            <a:pPr eaLnBrk="1" hangingPunct="1">
              <a:lnSpc>
                <a:spcPct val="90000"/>
              </a:lnSpc>
              <a:buFont typeface="Wingdings" panose="05000000000000000000" pitchFamily="2" charset="2"/>
              <a:buChar char="§"/>
              <a:defRPr/>
            </a:pPr>
            <a:endParaRPr lang="de-CH" altLang="de-DE" sz="2000" dirty="0"/>
          </a:p>
          <a:p>
            <a:pPr marL="533400" indent="-533400">
              <a:buNone/>
              <a:defRPr/>
            </a:pPr>
            <a:endParaRPr lang="de-CH" altLang="de-DE"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7DE98D8D-939C-5E53-45B6-293232738FEA}"/>
              </a:ext>
            </a:extLst>
          </p:cNvPr>
          <p:cNvSpPr>
            <a:spLocks noGrp="1" noChangeArrowheads="1"/>
          </p:cNvSpPr>
          <p:nvPr>
            <p:ph type="title"/>
          </p:nvPr>
        </p:nvSpPr>
        <p:spPr>
          <a:xfrm>
            <a:off x="839416" y="1010816"/>
            <a:ext cx="8225408" cy="545976"/>
          </a:xfrm>
        </p:spPr>
        <p:txBody>
          <a:bodyPr>
            <a:normAutofit/>
          </a:bodyPr>
          <a:lstStyle/>
          <a:p>
            <a:pPr eaLnBrk="1" hangingPunct="1"/>
            <a:r>
              <a:rPr lang="de-CH" altLang="de-DE" dirty="0">
                <a:solidFill>
                  <a:srgbClr val="CC0000"/>
                </a:solidFill>
              </a:rPr>
              <a:t>Kontakten </a:t>
            </a:r>
            <a:r>
              <a:rPr lang="de-CH" altLang="de-DE" dirty="0"/>
              <a:t>beim Stehtisch am Event</a:t>
            </a:r>
          </a:p>
        </p:txBody>
      </p:sp>
      <p:sp>
        <p:nvSpPr>
          <p:cNvPr id="28675" name="Rectangle 3">
            <a:extLst>
              <a:ext uri="{FF2B5EF4-FFF2-40B4-BE49-F238E27FC236}">
                <a16:creationId xmlns:a16="http://schemas.microsoft.com/office/drawing/2014/main" id="{76AF1BD6-C862-472B-25E9-0190F6A5C3F9}"/>
              </a:ext>
            </a:extLst>
          </p:cNvPr>
          <p:cNvSpPr>
            <a:spLocks noGrp="1" noChangeArrowheads="1"/>
          </p:cNvSpPr>
          <p:nvPr>
            <p:ph type="body" idx="1"/>
          </p:nvPr>
        </p:nvSpPr>
        <p:spPr>
          <a:xfrm>
            <a:off x="1847851" y="2071390"/>
            <a:ext cx="8507413" cy="4525962"/>
          </a:xfrm>
        </p:spPr>
        <p:txBody>
          <a:bodyPr/>
          <a:lstStyle/>
          <a:p>
            <a:pPr eaLnBrk="1" hangingPunct="1">
              <a:lnSpc>
                <a:spcPct val="90000"/>
              </a:lnSpc>
              <a:buFont typeface="Wingdings" panose="05000000000000000000" pitchFamily="2" charset="2"/>
              <a:buChar char="§"/>
              <a:defRPr/>
            </a:pPr>
            <a:r>
              <a:rPr lang="de-CH" altLang="de-DE" sz="2000" dirty="0"/>
              <a:t>«Grüezi. Ich bin Paolo </a:t>
            </a:r>
            <a:r>
              <a:rPr lang="de-CH" altLang="de-DE" sz="2000" dirty="0" err="1"/>
              <a:t>Vaninetti</a:t>
            </a:r>
            <a:r>
              <a:rPr lang="de-CH" altLang="de-DE" sz="2000" dirty="0"/>
              <a:t> ……</a:t>
            </a:r>
            <a:r>
              <a:rPr lang="de-CH" altLang="de-DE" sz="2000" b="1" dirty="0"/>
              <a:t>Was hat Ihnen heute am </a:t>
            </a:r>
            <a:r>
              <a:rPr lang="de-CH" altLang="de-DE" sz="2000" b="1"/>
              <a:t>Berufsbildner-Anlass besonders </a:t>
            </a:r>
            <a:r>
              <a:rPr lang="de-CH" altLang="de-DE" sz="2000" b="1" dirty="0"/>
              <a:t>gefallen?»</a:t>
            </a:r>
          </a:p>
          <a:p>
            <a:pPr eaLnBrk="1" hangingPunct="1">
              <a:lnSpc>
                <a:spcPct val="90000"/>
              </a:lnSpc>
              <a:buFont typeface="Wingdings" panose="05000000000000000000" pitchFamily="2" charset="2"/>
              <a:buChar char="§"/>
              <a:defRPr/>
            </a:pPr>
            <a:endParaRPr lang="de-CH" altLang="de-DE" sz="2000" b="1" dirty="0"/>
          </a:p>
          <a:p>
            <a:pPr eaLnBrk="1" hangingPunct="1">
              <a:lnSpc>
                <a:spcPct val="90000"/>
              </a:lnSpc>
              <a:buFont typeface="Wingdings" panose="05000000000000000000" pitchFamily="2" charset="2"/>
              <a:buChar char="§"/>
              <a:defRPr/>
            </a:pPr>
            <a:r>
              <a:rPr lang="de-CH" altLang="de-DE" sz="2000" dirty="0"/>
              <a:t>«</a:t>
            </a:r>
            <a:r>
              <a:rPr lang="de-CH" altLang="de-DE" sz="2000" b="1" dirty="0"/>
              <a:t>Was</a:t>
            </a:r>
            <a:r>
              <a:rPr lang="de-CH" altLang="de-DE" sz="2000" dirty="0"/>
              <a:t> sind Ihre geplanten Massnahmen zur Gewinnung von Fachkräften in Ihrem Betrieb?»</a:t>
            </a:r>
          </a:p>
          <a:p>
            <a:pPr eaLnBrk="1" hangingPunct="1">
              <a:lnSpc>
                <a:spcPct val="90000"/>
              </a:lnSpc>
              <a:buFont typeface="Wingdings" panose="05000000000000000000" pitchFamily="2" charset="2"/>
              <a:buChar char="§"/>
              <a:defRPr/>
            </a:pPr>
            <a:endParaRPr lang="de-CH" altLang="de-DE" sz="2000" dirty="0"/>
          </a:p>
          <a:p>
            <a:pPr marL="0" indent="0">
              <a:buNone/>
              <a:defRPr/>
            </a:pPr>
            <a:endParaRPr lang="de-CH" altLang="de-DE"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3EBCD-A7CA-42F3-F61C-45CB0C74E5E4}"/>
            </a:ext>
          </a:extLst>
        </p:cNvPr>
        <p:cNvGrpSpPr/>
        <p:nvPr/>
      </p:nvGrpSpPr>
      <p:grpSpPr>
        <a:xfrm>
          <a:off x="0" y="0"/>
          <a:ext cx="0" cy="0"/>
          <a:chOff x="0" y="0"/>
          <a:chExt cx="0" cy="0"/>
        </a:xfrm>
      </p:grpSpPr>
      <p:sp>
        <p:nvSpPr>
          <p:cNvPr id="28674" name="Rectangle 2">
            <a:extLst>
              <a:ext uri="{FF2B5EF4-FFF2-40B4-BE49-F238E27FC236}">
                <a16:creationId xmlns:a16="http://schemas.microsoft.com/office/drawing/2014/main" id="{4D5E01A0-3DF7-94D7-BC36-F74BBE41CD6E}"/>
              </a:ext>
            </a:extLst>
          </p:cNvPr>
          <p:cNvSpPr>
            <a:spLocks noGrp="1" noChangeArrowheads="1"/>
          </p:cNvSpPr>
          <p:nvPr>
            <p:ph type="title"/>
          </p:nvPr>
        </p:nvSpPr>
        <p:spPr>
          <a:xfrm>
            <a:off x="822920" y="938808"/>
            <a:ext cx="8153400" cy="762000"/>
          </a:xfrm>
        </p:spPr>
        <p:txBody>
          <a:bodyPr>
            <a:normAutofit/>
          </a:bodyPr>
          <a:lstStyle/>
          <a:p>
            <a:pPr eaLnBrk="1" hangingPunct="1"/>
            <a:r>
              <a:rPr lang="de-CH" altLang="de-DE" dirty="0">
                <a:solidFill>
                  <a:srgbClr val="CC0000"/>
                </a:solidFill>
              </a:rPr>
              <a:t>Kontakten </a:t>
            </a:r>
            <a:r>
              <a:rPr lang="de-CH" altLang="de-DE" dirty="0"/>
              <a:t>an der Messe</a:t>
            </a:r>
          </a:p>
        </p:txBody>
      </p:sp>
      <p:sp>
        <p:nvSpPr>
          <p:cNvPr id="28675" name="Rectangle 3">
            <a:extLst>
              <a:ext uri="{FF2B5EF4-FFF2-40B4-BE49-F238E27FC236}">
                <a16:creationId xmlns:a16="http://schemas.microsoft.com/office/drawing/2014/main" id="{DCB7078B-F5B4-6617-CD88-8C124A8DA32F}"/>
              </a:ext>
            </a:extLst>
          </p:cNvPr>
          <p:cNvSpPr>
            <a:spLocks noGrp="1" noChangeArrowheads="1"/>
          </p:cNvSpPr>
          <p:nvPr>
            <p:ph type="body" idx="1"/>
          </p:nvPr>
        </p:nvSpPr>
        <p:spPr>
          <a:xfrm>
            <a:off x="1847851" y="2071390"/>
            <a:ext cx="8507413" cy="4525962"/>
          </a:xfrm>
        </p:spPr>
        <p:txBody>
          <a:bodyPr/>
          <a:lstStyle/>
          <a:p>
            <a:pPr eaLnBrk="1" hangingPunct="1">
              <a:lnSpc>
                <a:spcPct val="90000"/>
              </a:lnSpc>
              <a:buFont typeface="Wingdings" panose="05000000000000000000" pitchFamily="2" charset="2"/>
              <a:buChar char="§"/>
              <a:defRPr/>
            </a:pPr>
            <a:r>
              <a:rPr lang="de-CH" altLang="de-DE" sz="2000" dirty="0"/>
              <a:t>Professionelle Begrüssung</a:t>
            </a:r>
          </a:p>
          <a:p>
            <a:pPr eaLnBrk="1" hangingPunct="1">
              <a:lnSpc>
                <a:spcPct val="90000"/>
              </a:lnSpc>
              <a:buFont typeface="Wingdings" panose="05000000000000000000" pitchFamily="2" charset="2"/>
              <a:buChar char="§"/>
              <a:defRPr/>
            </a:pPr>
            <a:r>
              <a:rPr lang="de-CH" altLang="de-DE" sz="2000" dirty="0"/>
              <a:t>Hauptbotschaft</a:t>
            </a:r>
          </a:p>
          <a:p>
            <a:pPr eaLnBrk="1" hangingPunct="1">
              <a:lnSpc>
                <a:spcPct val="90000"/>
              </a:lnSpc>
              <a:buFont typeface="Wingdings" panose="05000000000000000000" pitchFamily="2" charset="2"/>
              <a:buChar char="§"/>
              <a:defRPr/>
            </a:pPr>
            <a:r>
              <a:rPr lang="de-CH" altLang="de-DE" sz="2000" dirty="0"/>
              <a:t>Strategie</a:t>
            </a:r>
          </a:p>
          <a:p>
            <a:pPr eaLnBrk="1" hangingPunct="1">
              <a:lnSpc>
                <a:spcPct val="90000"/>
              </a:lnSpc>
              <a:buFont typeface="Wingdings" panose="05000000000000000000" pitchFamily="2" charset="2"/>
              <a:buChar char="§"/>
              <a:defRPr/>
            </a:pPr>
            <a:r>
              <a:rPr lang="de-CH" altLang="de-DE" sz="2000" dirty="0"/>
              <a:t>Wettbewerb/Gastgeber</a:t>
            </a:r>
          </a:p>
          <a:p>
            <a:pPr eaLnBrk="1" hangingPunct="1">
              <a:lnSpc>
                <a:spcPct val="90000"/>
              </a:lnSpc>
              <a:buFont typeface="Wingdings" panose="05000000000000000000" pitchFamily="2" charset="2"/>
              <a:buChar char="§"/>
              <a:defRPr/>
            </a:pPr>
            <a:r>
              <a:rPr lang="de-CH" altLang="de-DE" sz="2000" dirty="0"/>
              <a:t>Give-Away</a:t>
            </a:r>
          </a:p>
          <a:p>
            <a:pPr eaLnBrk="1" hangingPunct="1">
              <a:lnSpc>
                <a:spcPct val="90000"/>
              </a:lnSpc>
              <a:buFont typeface="Wingdings" panose="05000000000000000000" pitchFamily="2" charset="2"/>
              <a:buChar char="§"/>
              <a:defRPr/>
            </a:pPr>
            <a:r>
              <a:rPr lang="de-CH" altLang="de-DE" sz="2000" dirty="0"/>
              <a:t>Professioneller Abschluss</a:t>
            </a:r>
          </a:p>
          <a:p>
            <a:pPr marL="0" indent="0">
              <a:buNone/>
              <a:defRPr/>
            </a:pPr>
            <a:endParaRPr lang="de-CH" altLang="de-DE" sz="2000" dirty="0"/>
          </a:p>
        </p:txBody>
      </p:sp>
    </p:spTree>
    <p:extLst>
      <p:ext uri="{BB962C8B-B14F-4D97-AF65-F5344CB8AC3E}">
        <p14:creationId xmlns:p14="http://schemas.microsoft.com/office/powerpoint/2010/main" val="2500749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83ECF40E-5521-55F9-0C11-2F5C221DF5D2}"/>
              </a:ext>
            </a:extLst>
          </p:cNvPr>
          <p:cNvSpPr>
            <a:spLocks noGrp="1" noChangeArrowheads="1"/>
          </p:cNvSpPr>
          <p:nvPr>
            <p:ph type="title"/>
          </p:nvPr>
        </p:nvSpPr>
        <p:spPr>
          <a:xfrm>
            <a:off x="822920" y="938808"/>
            <a:ext cx="8153400" cy="762000"/>
          </a:xfrm>
        </p:spPr>
        <p:txBody>
          <a:bodyPr/>
          <a:lstStyle/>
          <a:p>
            <a:pPr eaLnBrk="1" hangingPunct="1"/>
            <a:r>
              <a:rPr lang="de-CH" altLang="de-DE" dirty="0">
                <a:solidFill>
                  <a:srgbClr val="CC0000"/>
                </a:solidFill>
              </a:rPr>
              <a:t>Kundenauftrag</a:t>
            </a:r>
            <a:endParaRPr lang="de-CH" altLang="de-DE" dirty="0"/>
          </a:p>
        </p:txBody>
      </p:sp>
      <p:sp>
        <p:nvSpPr>
          <p:cNvPr id="2" name="Rectangle 3">
            <a:extLst>
              <a:ext uri="{FF2B5EF4-FFF2-40B4-BE49-F238E27FC236}">
                <a16:creationId xmlns:a16="http://schemas.microsoft.com/office/drawing/2014/main" id="{2D468441-C6B7-EDFC-B547-C6F56E28624B}"/>
              </a:ext>
            </a:extLst>
          </p:cNvPr>
          <p:cNvSpPr txBox="1">
            <a:spLocks noChangeArrowheads="1"/>
          </p:cNvSpPr>
          <p:nvPr/>
        </p:nvSpPr>
        <p:spPr bwMode="auto">
          <a:xfrm>
            <a:off x="2000251" y="1495326"/>
            <a:ext cx="8507413" cy="4525962"/>
          </a:xfrm>
          <a:prstGeom prst="rect">
            <a:avLst/>
          </a:prstGeom>
          <a:noFill/>
          <a:ln>
            <a:noFill/>
          </a:ln>
        </p:spPr>
        <p:txBody>
          <a:bodyPr/>
          <a:lstStyle>
            <a:lvl1pPr marL="190500" indent="-190500" algn="l" rtl="0" eaLnBrk="0" fontAlgn="base" hangingPunct="0">
              <a:lnSpc>
                <a:spcPts val="2200"/>
              </a:lnSpc>
              <a:spcBef>
                <a:spcPts val="800"/>
              </a:spcBef>
              <a:spcAft>
                <a:spcPct val="0"/>
              </a:spcAft>
              <a:buClr>
                <a:srgbClr val="969696"/>
              </a:buClr>
              <a:buSzPct val="70000"/>
              <a:buFont typeface="Zapf Dingbats" charset="2"/>
              <a:buBlip>
                <a:blip r:embed="rId3"/>
              </a:buBlip>
              <a:defRPr>
                <a:solidFill>
                  <a:schemeClr val="tx1"/>
                </a:solidFill>
                <a:latin typeface="+mn-lt"/>
                <a:ea typeface="+mn-ea"/>
                <a:cs typeface="+mn-cs"/>
              </a:defRPr>
            </a:lvl1pPr>
            <a:lvl2pPr marL="571500" indent="-190500" algn="l" rtl="0" eaLnBrk="0" fontAlgn="base" hangingPunct="0">
              <a:lnSpc>
                <a:spcPts val="2200"/>
              </a:lnSpc>
              <a:spcBef>
                <a:spcPts val="800"/>
              </a:spcBef>
              <a:spcAft>
                <a:spcPct val="0"/>
              </a:spcAft>
              <a:buClr>
                <a:schemeClr val="bg2"/>
              </a:buClr>
              <a:buSzPct val="50000"/>
              <a:buFont typeface="Zapf Dingbats" charset="2"/>
              <a:buBlip>
                <a:blip r:embed="rId3"/>
              </a:buBlip>
              <a:defRPr>
                <a:solidFill>
                  <a:schemeClr val="tx1"/>
                </a:solidFill>
                <a:latin typeface="+mn-lt"/>
              </a:defRPr>
            </a:lvl2pPr>
            <a:lvl3pPr marL="952500" indent="-190500" algn="l" rtl="0" eaLnBrk="0" fontAlgn="base" hangingPunct="0">
              <a:lnSpc>
                <a:spcPts val="2200"/>
              </a:lnSpc>
              <a:spcBef>
                <a:spcPts val="800"/>
              </a:spcBef>
              <a:spcAft>
                <a:spcPct val="0"/>
              </a:spcAft>
              <a:buClr>
                <a:schemeClr val="bg2"/>
              </a:buClr>
              <a:buSzPct val="50000"/>
              <a:buFont typeface="Zapf Dingbats" charset="2"/>
              <a:buBlip>
                <a:blip r:embed="rId3"/>
              </a:buBlip>
              <a:defRPr>
                <a:solidFill>
                  <a:schemeClr val="tx1"/>
                </a:solidFill>
                <a:latin typeface="+mn-lt"/>
              </a:defRPr>
            </a:lvl3pPr>
            <a:lvl4pPr marL="1333500" indent="-190500" algn="l" rtl="0" eaLnBrk="0" fontAlgn="base" hangingPunct="0">
              <a:lnSpc>
                <a:spcPts val="2200"/>
              </a:lnSpc>
              <a:spcBef>
                <a:spcPts val="800"/>
              </a:spcBef>
              <a:spcAft>
                <a:spcPct val="0"/>
              </a:spcAft>
              <a:buClr>
                <a:schemeClr val="bg2"/>
              </a:buClr>
              <a:buSzPct val="50000"/>
              <a:buFont typeface="Zapf Dingbats" charset="2"/>
              <a:buBlip>
                <a:blip r:embed="rId3"/>
              </a:buBlip>
              <a:defRPr>
                <a:solidFill>
                  <a:schemeClr val="tx1"/>
                </a:solidFill>
                <a:latin typeface="+mn-lt"/>
              </a:defRPr>
            </a:lvl4pPr>
            <a:lvl5pPr marL="1714500" indent="-190500" algn="l" rtl="0" eaLnBrk="0" fontAlgn="base" hangingPunct="0">
              <a:lnSpc>
                <a:spcPts val="2200"/>
              </a:lnSpc>
              <a:spcBef>
                <a:spcPts val="800"/>
              </a:spcBef>
              <a:spcAft>
                <a:spcPct val="0"/>
              </a:spcAft>
              <a:buClr>
                <a:schemeClr val="bg2"/>
              </a:buClr>
              <a:buSzPct val="50000"/>
              <a:buFont typeface="Zapf Dingbats" charset="2"/>
              <a:buBlip>
                <a:blip r:embed="rId3"/>
              </a:buBlip>
              <a:defRPr>
                <a:solidFill>
                  <a:schemeClr val="tx1"/>
                </a:solidFill>
                <a:latin typeface="+mn-lt"/>
              </a:defRPr>
            </a:lvl5pPr>
            <a:lvl6pPr marL="2171700" indent="-190500" algn="l" rtl="0" fontAlgn="base">
              <a:lnSpc>
                <a:spcPts val="2200"/>
              </a:lnSpc>
              <a:spcBef>
                <a:spcPts val="800"/>
              </a:spcBef>
              <a:spcAft>
                <a:spcPct val="0"/>
              </a:spcAft>
              <a:buClr>
                <a:schemeClr val="bg2"/>
              </a:buClr>
              <a:buSzPct val="50000"/>
              <a:buFont typeface="Zapf Dingbats" charset="2"/>
              <a:buBlip>
                <a:blip r:embed="rId3"/>
              </a:buBlip>
              <a:defRPr>
                <a:solidFill>
                  <a:schemeClr val="tx1"/>
                </a:solidFill>
                <a:latin typeface="+mn-lt"/>
              </a:defRPr>
            </a:lvl6pPr>
            <a:lvl7pPr marL="2628900" indent="-190500" algn="l" rtl="0" fontAlgn="base">
              <a:lnSpc>
                <a:spcPts val="2200"/>
              </a:lnSpc>
              <a:spcBef>
                <a:spcPts val="800"/>
              </a:spcBef>
              <a:spcAft>
                <a:spcPct val="0"/>
              </a:spcAft>
              <a:buClr>
                <a:schemeClr val="bg2"/>
              </a:buClr>
              <a:buSzPct val="50000"/>
              <a:buFont typeface="Zapf Dingbats" charset="2"/>
              <a:buBlip>
                <a:blip r:embed="rId3"/>
              </a:buBlip>
              <a:defRPr>
                <a:solidFill>
                  <a:schemeClr val="tx1"/>
                </a:solidFill>
                <a:latin typeface="+mn-lt"/>
              </a:defRPr>
            </a:lvl7pPr>
            <a:lvl8pPr marL="3086100" indent="-190500" algn="l" rtl="0" fontAlgn="base">
              <a:lnSpc>
                <a:spcPts val="2200"/>
              </a:lnSpc>
              <a:spcBef>
                <a:spcPts val="800"/>
              </a:spcBef>
              <a:spcAft>
                <a:spcPct val="0"/>
              </a:spcAft>
              <a:buClr>
                <a:schemeClr val="bg2"/>
              </a:buClr>
              <a:buSzPct val="50000"/>
              <a:buFont typeface="Zapf Dingbats" charset="2"/>
              <a:buBlip>
                <a:blip r:embed="rId3"/>
              </a:buBlip>
              <a:defRPr>
                <a:solidFill>
                  <a:schemeClr val="tx1"/>
                </a:solidFill>
                <a:latin typeface="+mn-lt"/>
              </a:defRPr>
            </a:lvl8pPr>
            <a:lvl9pPr marL="3543300" indent="-190500" algn="l" rtl="0" fontAlgn="base">
              <a:lnSpc>
                <a:spcPts val="2200"/>
              </a:lnSpc>
              <a:spcBef>
                <a:spcPts val="800"/>
              </a:spcBef>
              <a:spcAft>
                <a:spcPct val="0"/>
              </a:spcAft>
              <a:buClr>
                <a:schemeClr val="bg2"/>
              </a:buClr>
              <a:buSzPct val="50000"/>
              <a:buFont typeface="Zapf Dingbats" charset="2"/>
              <a:buBlip>
                <a:blip r:embed="rId3"/>
              </a:buBlip>
              <a:defRPr>
                <a:solidFill>
                  <a:schemeClr val="tx1"/>
                </a:solidFill>
                <a:latin typeface="+mn-lt"/>
              </a:defRPr>
            </a:lvl9pPr>
          </a:lstStyle>
          <a:p>
            <a:pPr eaLnBrk="1" hangingPunct="1">
              <a:lnSpc>
                <a:spcPct val="90000"/>
              </a:lnSpc>
              <a:buFont typeface="Wingdings" panose="05000000000000000000" pitchFamily="2" charset="2"/>
              <a:buChar char="§"/>
              <a:defRPr/>
            </a:pPr>
            <a:r>
              <a:rPr lang="de-CH" altLang="de-DE" sz="2000" kern="0" dirty="0"/>
              <a:t>Sich und das ganze Team vorstellen</a:t>
            </a:r>
          </a:p>
          <a:p>
            <a:pPr eaLnBrk="1" hangingPunct="1">
              <a:lnSpc>
                <a:spcPct val="90000"/>
              </a:lnSpc>
              <a:buFont typeface="Wingdings" panose="05000000000000000000" pitchFamily="2" charset="2"/>
              <a:buChar char="§"/>
              <a:defRPr/>
            </a:pPr>
            <a:r>
              <a:rPr lang="de-CH" altLang="de-DE" sz="2000" kern="0" dirty="0"/>
              <a:t>Kurz erläutern, wie lange wir da sind, was wir tun</a:t>
            </a:r>
          </a:p>
          <a:p>
            <a:pPr eaLnBrk="1" hangingPunct="1">
              <a:lnSpc>
                <a:spcPct val="90000"/>
              </a:lnSpc>
              <a:buFont typeface="Wingdings" panose="05000000000000000000" pitchFamily="2" charset="2"/>
              <a:buChar char="§"/>
              <a:defRPr/>
            </a:pPr>
            <a:r>
              <a:rPr lang="de-CH" altLang="de-DE" sz="2000" kern="0" dirty="0"/>
              <a:t>Zwischendurch instruieren, Kunde fragen, Zusatzaufträge schriftlich bestätigen lassen</a:t>
            </a:r>
          </a:p>
          <a:p>
            <a:pPr eaLnBrk="1" hangingPunct="1">
              <a:lnSpc>
                <a:spcPct val="90000"/>
              </a:lnSpc>
              <a:buFont typeface="Wingdings" panose="05000000000000000000" pitchFamily="2" charset="2"/>
              <a:buChar char="§"/>
              <a:defRPr/>
            </a:pPr>
            <a:r>
              <a:rPr lang="de-CH" altLang="de-DE" sz="2000" kern="0" dirty="0"/>
              <a:t>Vorführungen machen</a:t>
            </a:r>
          </a:p>
          <a:p>
            <a:pPr eaLnBrk="1" hangingPunct="1">
              <a:lnSpc>
                <a:spcPct val="90000"/>
              </a:lnSpc>
              <a:buFont typeface="Wingdings" panose="05000000000000000000" pitchFamily="2" charset="2"/>
              <a:buChar char="§"/>
              <a:defRPr/>
            </a:pPr>
            <a:r>
              <a:rPr lang="de-CH" altLang="de-DE" sz="2000" kern="0" dirty="0"/>
              <a:t>Zwischenstand kommunizieren</a:t>
            </a:r>
          </a:p>
          <a:p>
            <a:pPr eaLnBrk="1" hangingPunct="1">
              <a:lnSpc>
                <a:spcPct val="90000"/>
              </a:lnSpc>
              <a:buFont typeface="Wingdings" panose="05000000000000000000" pitchFamily="2" charset="2"/>
              <a:buChar char="§"/>
              <a:defRPr/>
            </a:pPr>
            <a:r>
              <a:rPr lang="de-CH" altLang="de-DE" sz="2000" kern="0" dirty="0"/>
              <a:t>Gute Atmosphäre im Team vorleben</a:t>
            </a:r>
          </a:p>
          <a:p>
            <a:pPr eaLnBrk="1" hangingPunct="1">
              <a:lnSpc>
                <a:spcPct val="90000"/>
              </a:lnSpc>
              <a:buFont typeface="Wingdings" panose="05000000000000000000" pitchFamily="2" charset="2"/>
              <a:buChar char="§"/>
              <a:defRPr/>
            </a:pPr>
            <a:r>
              <a:rPr lang="de-CH" altLang="de-DE" sz="2000" kern="0" dirty="0"/>
              <a:t>Baustelle gut beschriften</a:t>
            </a:r>
          </a:p>
          <a:p>
            <a:pPr eaLnBrk="1" hangingPunct="1">
              <a:lnSpc>
                <a:spcPct val="90000"/>
              </a:lnSpc>
              <a:buFont typeface="Wingdings" panose="05000000000000000000" pitchFamily="2" charset="2"/>
              <a:buChar char="§"/>
              <a:defRPr/>
            </a:pPr>
            <a:r>
              <a:rPr lang="de-CH" altLang="de-DE" sz="2000" kern="0" dirty="0"/>
              <a:t>Saubere Baustelle führen</a:t>
            </a:r>
          </a:p>
          <a:p>
            <a:pPr eaLnBrk="1" hangingPunct="1">
              <a:lnSpc>
                <a:spcPct val="90000"/>
              </a:lnSpc>
              <a:buFont typeface="Wingdings" panose="05000000000000000000" pitchFamily="2" charset="2"/>
              <a:buChar char="§"/>
              <a:defRPr/>
            </a:pPr>
            <a:r>
              <a:rPr lang="de-CH" altLang="de-DE" sz="2000" kern="0" dirty="0"/>
              <a:t>Werk übergeben</a:t>
            </a:r>
          </a:p>
          <a:p>
            <a:pPr eaLnBrk="1" hangingPunct="1">
              <a:lnSpc>
                <a:spcPct val="90000"/>
              </a:lnSpc>
              <a:buFont typeface="Wingdings" panose="05000000000000000000" pitchFamily="2" charset="2"/>
              <a:buChar char="§"/>
              <a:defRPr/>
            </a:pPr>
            <a:r>
              <a:rPr lang="de-CH" altLang="de-DE" sz="2000" kern="0" dirty="0"/>
              <a:t>Sich für den Auftrag bedanken</a:t>
            </a:r>
          </a:p>
          <a:p>
            <a:pPr eaLnBrk="1" hangingPunct="1">
              <a:lnSpc>
                <a:spcPct val="90000"/>
              </a:lnSpc>
              <a:buFont typeface="Wingdings" panose="05000000000000000000" pitchFamily="2" charset="2"/>
              <a:buChar char="§"/>
              <a:defRPr/>
            </a:pPr>
            <a:r>
              <a:rPr lang="de-CH" altLang="de-DE" sz="2000" kern="0" dirty="0"/>
              <a:t>Verabschiedung mit Handschlag und «wie weiter Strategie»</a:t>
            </a:r>
          </a:p>
          <a:p>
            <a:pPr eaLnBrk="1" hangingPunct="1">
              <a:lnSpc>
                <a:spcPct val="90000"/>
              </a:lnSpc>
              <a:buFont typeface="Wingdings" panose="05000000000000000000" pitchFamily="2" charset="2"/>
              <a:buChar char="§"/>
              <a:defRPr/>
            </a:pPr>
            <a:r>
              <a:rPr lang="de-CH" altLang="de-DE" sz="2000" kern="0" dirty="0"/>
              <a:t>Nachbearbeitung (Bilder, Dankeschreiben, </a:t>
            </a:r>
            <a:r>
              <a:rPr lang="de-CH" altLang="de-DE" sz="2000" kern="0" dirty="0" err="1"/>
              <a:t>Linkedin</a:t>
            </a:r>
            <a:r>
              <a:rPr lang="de-CH" altLang="de-DE" sz="2000" kern="0" dirty="0"/>
              <a:t>-Eintrag, Rechnung persönlich vorbei bringen </a:t>
            </a:r>
            <a:r>
              <a:rPr lang="de-CH" altLang="de-DE" sz="2000" kern="0" dirty="0" err="1"/>
              <a:t>uvm</a:t>
            </a:r>
            <a:r>
              <a:rPr lang="de-CH" altLang="de-DE" sz="2000" kern="0"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EDA75749-1CE0-B767-34B9-D2379ADC24E1}"/>
              </a:ext>
            </a:extLst>
          </p:cNvPr>
          <p:cNvSpPr>
            <a:spLocks noGrp="1"/>
          </p:cNvSpPr>
          <p:nvPr>
            <p:ph type="subTitle" idx="1"/>
          </p:nvPr>
        </p:nvSpPr>
        <p:spPr/>
        <p:txBody>
          <a:bodyPr/>
          <a:lstStyle/>
          <a:p>
            <a:pPr>
              <a:defRPr/>
            </a:pPr>
            <a:endParaRPr lang="de-CH" dirty="0">
              <a:solidFill>
                <a:schemeClr val="tx1">
                  <a:lumMod val="50000"/>
                  <a:lumOff val="50000"/>
                </a:schemeClr>
              </a:solidFill>
            </a:endParaRPr>
          </a:p>
          <a:p>
            <a:pPr>
              <a:defRPr/>
            </a:pPr>
            <a:endParaRPr lang="de-CH" dirty="0">
              <a:solidFill>
                <a:schemeClr val="tx1">
                  <a:lumMod val="50000"/>
                  <a:lumOff val="50000"/>
                </a:schemeClr>
              </a:solidFill>
            </a:endParaRPr>
          </a:p>
        </p:txBody>
      </p:sp>
      <p:pic>
        <p:nvPicPr>
          <p:cNvPr id="8195" name="Grafik 4">
            <a:extLst>
              <a:ext uri="{FF2B5EF4-FFF2-40B4-BE49-F238E27FC236}">
                <a16:creationId xmlns:a16="http://schemas.microsoft.com/office/drawing/2014/main" id="{9EFA2243-416C-9692-3867-2C6759F7B0A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70388" y="1811338"/>
            <a:ext cx="21463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AutoShape 2" descr="UBS logo, to home page">
            <a:extLst>
              <a:ext uri="{FF2B5EF4-FFF2-40B4-BE49-F238E27FC236}">
                <a16:creationId xmlns:a16="http://schemas.microsoft.com/office/drawing/2014/main" id="{2B27CD92-B965-2BA8-E6CE-E892B3E05335}"/>
              </a:ext>
            </a:extLst>
          </p:cNvPr>
          <p:cNvSpPr>
            <a:spLocks noChangeAspect="1" noChangeArrowheads="1"/>
          </p:cNvSpPr>
          <p:nvPr/>
        </p:nvSpPr>
        <p:spPr bwMode="auto">
          <a:xfrm>
            <a:off x="5943600" y="3276600"/>
            <a:ext cx="304800" cy="304800"/>
          </a:xfrm>
          <a:prstGeom prst="rect">
            <a:avLst/>
          </a:prstGeom>
          <a:no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de-DE" altLang="de-DE" sz="2396"/>
          </a:p>
        </p:txBody>
      </p:sp>
      <p:pic>
        <p:nvPicPr>
          <p:cNvPr id="8197" name="Grafik 3">
            <a:extLst>
              <a:ext uri="{FF2B5EF4-FFF2-40B4-BE49-F238E27FC236}">
                <a16:creationId xmlns:a16="http://schemas.microsoft.com/office/drawing/2014/main" id="{6BC79C43-2B83-1836-7668-7FB3547E06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9651" y="3733800"/>
            <a:ext cx="156527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Grafik 7">
            <a:extLst>
              <a:ext uri="{FF2B5EF4-FFF2-40B4-BE49-F238E27FC236}">
                <a16:creationId xmlns:a16="http://schemas.microsoft.com/office/drawing/2014/main" id="{6DD84942-A6F3-E2AD-E748-866E50AC18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08663" y="4829175"/>
            <a:ext cx="2697162" cy="99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Untertitel 2">
            <a:extLst>
              <a:ext uri="{FF2B5EF4-FFF2-40B4-BE49-F238E27FC236}">
                <a16:creationId xmlns:a16="http://schemas.microsoft.com/office/drawing/2014/main" id="{7D2B47E7-B88A-2FFD-65A8-40BB8E4E5D65}"/>
              </a:ext>
            </a:extLst>
          </p:cNvPr>
          <p:cNvSpPr txBox="1">
            <a:spLocks/>
          </p:cNvSpPr>
          <p:nvPr/>
        </p:nvSpPr>
        <p:spPr bwMode="auto">
          <a:xfrm>
            <a:off x="2047875" y="554039"/>
            <a:ext cx="5270500" cy="3292475"/>
          </a:xfrm>
          <a:prstGeom prst="rect">
            <a:avLst/>
          </a:prstGeom>
          <a:noFill/>
          <a:ln>
            <a:noFill/>
          </a:ln>
        </p:spPr>
        <p:txBody>
          <a:bodyPr lIns="0" tIns="0" rIns="0" bIns="0"/>
          <a:lstStyle>
            <a:lvl1pPr marL="0" indent="0" algn="l" rtl="0" eaLnBrk="0" fontAlgn="base" hangingPunct="0">
              <a:lnSpc>
                <a:spcPts val="3000"/>
              </a:lnSpc>
              <a:spcBef>
                <a:spcPts val="800"/>
              </a:spcBef>
              <a:spcAft>
                <a:spcPct val="0"/>
              </a:spcAft>
              <a:buClr>
                <a:srgbClr val="969696"/>
              </a:buClr>
              <a:buSzPct val="70000"/>
              <a:buFont typeface="Zapf Dingbats" charset="2"/>
              <a:buNone/>
              <a:defRPr sz="1600">
                <a:solidFill>
                  <a:schemeClr val="tx1"/>
                </a:solidFill>
                <a:latin typeface="+mn-lt"/>
                <a:ea typeface="+mn-ea"/>
                <a:cs typeface="+mn-cs"/>
              </a:defRPr>
            </a:lvl1pPr>
            <a:lvl2pPr marL="571500" indent="-190500" algn="l" rtl="0" eaLnBrk="0" fontAlgn="base" hangingPunct="0">
              <a:lnSpc>
                <a:spcPts val="2200"/>
              </a:lnSpc>
              <a:spcBef>
                <a:spcPts val="800"/>
              </a:spcBef>
              <a:spcAft>
                <a:spcPct val="0"/>
              </a:spcAft>
              <a:buClr>
                <a:schemeClr val="bg2"/>
              </a:buClr>
              <a:buSzPct val="50000"/>
              <a:buFont typeface="Zapf Dingbats" charset="2"/>
              <a:buBlip>
                <a:blip r:embed="rId5"/>
              </a:buBlip>
              <a:defRPr>
                <a:solidFill>
                  <a:schemeClr val="tx1"/>
                </a:solidFill>
                <a:latin typeface="+mn-lt"/>
              </a:defRPr>
            </a:lvl2pPr>
            <a:lvl3pPr marL="952500" indent="-190500" algn="l" rtl="0" eaLnBrk="0" fontAlgn="base" hangingPunct="0">
              <a:lnSpc>
                <a:spcPts val="2200"/>
              </a:lnSpc>
              <a:spcBef>
                <a:spcPts val="800"/>
              </a:spcBef>
              <a:spcAft>
                <a:spcPct val="0"/>
              </a:spcAft>
              <a:buClr>
                <a:schemeClr val="bg2"/>
              </a:buClr>
              <a:buSzPct val="50000"/>
              <a:buFont typeface="Zapf Dingbats" charset="2"/>
              <a:buBlip>
                <a:blip r:embed="rId5"/>
              </a:buBlip>
              <a:defRPr>
                <a:solidFill>
                  <a:schemeClr val="tx1"/>
                </a:solidFill>
                <a:latin typeface="+mn-lt"/>
              </a:defRPr>
            </a:lvl3pPr>
            <a:lvl4pPr marL="1333500" indent="-190500" algn="l" rtl="0" eaLnBrk="0" fontAlgn="base" hangingPunct="0">
              <a:lnSpc>
                <a:spcPts val="2200"/>
              </a:lnSpc>
              <a:spcBef>
                <a:spcPts val="800"/>
              </a:spcBef>
              <a:spcAft>
                <a:spcPct val="0"/>
              </a:spcAft>
              <a:buClr>
                <a:schemeClr val="bg2"/>
              </a:buClr>
              <a:buSzPct val="50000"/>
              <a:buFont typeface="Zapf Dingbats" charset="2"/>
              <a:buBlip>
                <a:blip r:embed="rId5"/>
              </a:buBlip>
              <a:defRPr>
                <a:solidFill>
                  <a:schemeClr val="tx1"/>
                </a:solidFill>
                <a:latin typeface="+mn-lt"/>
              </a:defRPr>
            </a:lvl4pPr>
            <a:lvl5pPr marL="1714500" indent="-190500" algn="l" rtl="0" eaLnBrk="0" fontAlgn="base" hangingPunct="0">
              <a:lnSpc>
                <a:spcPts val="2200"/>
              </a:lnSpc>
              <a:spcBef>
                <a:spcPts val="800"/>
              </a:spcBef>
              <a:spcAft>
                <a:spcPct val="0"/>
              </a:spcAft>
              <a:buClr>
                <a:schemeClr val="bg2"/>
              </a:buClr>
              <a:buSzPct val="50000"/>
              <a:buFont typeface="Zapf Dingbats" charset="2"/>
              <a:buBlip>
                <a:blip r:embed="rId5"/>
              </a:buBlip>
              <a:defRPr>
                <a:solidFill>
                  <a:schemeClr val="tx1"/>
                </a:solidFill>
                <a:latin typeface="+mn-lt"/>
              </a:defRPr>
            </a:lvl5pPr>
            <a:lvl6pPr marL="2171700" indent="-190500" algn="l" rtl="0" fontAlgn="base">
              <a:lnSpc>
                <a:spcPts val="2200"/>
              </a:lnSpc>
              <a:spcBef>
                <a:spcPts val="800"/>
              </a:spcBef>
              <a:spcAft>
                <a:spcPct val="0"/>
              </a:spcAft>
              <a:buClr>
                <a:schemeClr val="bg2"/>
              </a:buClr>
              <a:buSzPct val="50000"/>
              <a:buFont typeface="Zapf Dingbats" charset="2"/>
              <a:buBlip>
                <a:blip r:embed="rId5"/>
              </a:buBlip>
              <a:defRPr>
                <a:solidFill>
                  <a:schemeClr val="tx1"/>
                </a:solidFill>
                <a:latin typeface="+mn-lt"/>
              </a:defRPr>
            </a:lvl6pPr>
            <a:lvl7pPr marL="2628900" indent="-190500" algn="l" rtl="0" fontAlgn="base">
              <a:lnSpc>
                <a:spcPts val="2200"/>
              </a:lnSpc>
              <a:spcBef>
                <a:spcPts val="800"/>
              </a:spcBef>
              <a:spcAft>
                <a:spcPct val="0"/>
              </a:spcAft>
              <a:buClr>
                <a:schemeClr val="bg2"/>
              </a:buClr>
              <a:buSzPct val="50000"/>
              <a:buFont typeface="Zapf Dingbats" charset="2"/>
              <a:buBlip>
                <a:blip r:embed="rId5"/>
              </a:buBlip>
              <a:defRPr>
                <a:solidFill>
                  <a:schemeClr val="tx1"/>
                </a:solidFill>
                <a:latin typeface="+mn-lt"/>
              </a:defRPr>
            </a:lvl7pPr>
            <a:lvl8pPr marL="3086100" indent="-190500" algn="l" rtl="0" fontAlgn="base">
              <a:lnSpc>
                <a:spcPts val="2200"/>
              </a:lnSpc>
              <a:spcBef>
                <a:spcPts val="800"/>
              </a:spcBef>
              <a:spcAft>
                <a:spcPct val="0"/>
              </a:spcAft>
              <a:buClr>
                <a:schemeClr val="bg2"/>
              </a:buClr>
              <a:buSzPct val="50000"/>
              <a:buFont typeface="Zapf Dingbats" charset="2"/>
              <a:buBlip>
                <a:blip r:embed="rId5"/>
              </a:buBlip>
              <a:defRPr>
                <a:solidFill>
                  <a:schemeClr val="tx1"/>
                </a:solidFill>
                <a:latin typeface="+mn-lt"/>
              </a:defRPr>
            </a:lvl8pPr>
            <a:lvl9pPr marL="3543300" indent="-190500" algn="l" rtl="0" fontAlgn="base">
              <a:lnSpc>
                <a:spcPts val="2200"/>
              </a:lnSpc>
              <a:spcBef>
                <a:spcPts val="800"/>
              </a:spcBef>
              <a:spcAft>
                <a:spcPct val="0"/>
              </a:spcAft>
              <a:buClr>
                <a:schemeClr val="bg2"/>
              </a:buClr>
              <a:buSzPct val="50000"/>
              <a:buFont typeface="Zapf Dingbats" charset="2"/>
              <a:buBlip>
                <a:blip r:embed="rId5"/>
              </a:buBlip>
              <a:defRPr>
                <a:solidFill>
                  <a:schemeClr val="tx1"/>
                </a:solidFill>
                <a:latin typeface="+mn-lt"/>
              </a:defRPr>
            </a:lvl9pPr>
          </a:lstStyle>
          <a:p>
            <a:pPr>
              <a:defRPr/>
            </a:pPr>
            <a:endParaRPr lang="de-CH" sz="1597" kern="0">
              <a:solidFill>
                <a:schemeClr val="tx1">
                  <a:lumMod val="50000"/>
                  <a:lumOff val="50000"/>
                </a:schemeClr>
              </a:solidFill>
            </a:endParaRPr>
          </a:p>
          <a:p>
            <a:pPr>
              <a:defRPr/>
            </a:pPr>
            <a:endParaRPr lang="de-CH" sz="1597" kern="0" dirty="0">
              <a:solidFill>
                <a:schemeClr val="tx1">
                  <a:lumMod val="50000"/>
                  <a:lumOff val="50000"/>
                </a:schemeClr>
              </a:solidFill>
            </a:endParaRPr>
          </a:p>
        </p:txBody>
      </p:sp>
      <p:pic>
        <p:nvPicPr>
          <p:cNvPr id="8200" name="Picture 2" descr="Ein Bild, das Text, Schrift, Logo, Symbol enthält.&#10;&#10;Automatisch generierte Beschreibung">
            <a:extLst>
              <a:ext uri="{FF2B5EF4-FFF2-40B4-BE49-F238E27FC236}">
                <a16:creationId xmlns:a16="http://schemas.microsoft.com/office/drawing/2014/main" id="{31F63176-8C67-02A6-62E3-8C60654B0F0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83476" y="2597150"/>
            <a:ext cx="2409825"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26D22214-B264-28B2-DC7A-45D79A943EF8}"/>
              </a:ext>
            </a:extLst>
          </p:cNvPr>
          <p:cNvSpPr>
            <a:spLocks noGrp="1" noChangeArrowheads="1"/>
          </p:cNvSpPr>
          <p:nvPr>
            <p:ph type="title"/>
          </p:nvPr>
        </p:nvSpPr>
        <p:spPr>
          <a:xfrm>
            <a:off x="836984" y="663277"/>
            <a:ext cx="10515600" cy="1325563"/>
          </a:xfrm>
        </p:spPr>
        <p:txBody>
          <a:bodyPr/>
          <a:lstStyle/>
          <a:p>
            <a:pPr eaLnBrk="1" hangingPunct="1"/>
            <a:r>
              <a:rPr lang="de-CH" altLang="de-DE" dirty="0"/>
              <a:t>Erzählen Sie grundsätzlich mehr über sich Ihr Unternehmen</a:t>
            </a:r>
          </a:p>
        </p:txBody>
      </p:sp>
      <p:sp>
        <p:nvSpPr>
          <p:cNvPr id="32771" name="Rectangle 3">
            <a:extLst>
              <a:ext uri="{FF2B5EF4-FFF2-40B4-BE49-F238E27FC236}">
                <a16:creationId xmlns:a16="http://schemas.microsoft.com/office/drawing/2014/main" id="{86B9C9F5-C69B-E0FF-0995-ACD8AACAC9C6}"/>
              </a:ext>
            </a:extLst>
          </p:cNvPr>
          <p:cNvSpPr>
            <a:spLocks noGrp="1" noChangeArrowheads="1"/>
          </p:cNvSpPr>
          <p:nvPr>
            <p:ph type="body" idx="1"/>
          </p:nvPr>
        </p:nvSpPr>
        <p:spPr>
          <a:xfrm>
            <a:off x="1981201" y="2071390"/>
            <a:ext cx="8507413" cy="4525962"/>
          </a:xfrm>
        </p:spPr>
        <p:txBody>
          <a:bodyPr/>
          <a:lstStyle/>
          <a:p>
            <a:pPr eaLnBrk="1" hangingPunct="1">
              <a:lnSpc>
                <a:spcPct val="90000"/>
              </a:lnSpc>
              <a:buFont typeface="Wingdings" panose="05000000000000000000" pitchFamily="2" charset="2"/>
              <a:buChar char="§"/>
            </a:pPr>
            <a:r>
              <a:rPr lang="de-CH" altLang="de-DE" sz="2000" dirty="0"/>
              <a:t>Wir sind in der Region Gossau ein starker Anbieter von Dienstleistungen und Produkten im Strom Bereich. Ausserdem führen wir unser Familienunternehmen in der 3. Generation. Was uns stolz macht</a:t>
            </a:r>
          </a:p>
          <a:p>
            <a:pPr eaLnBrk="1" hangingPunct="1">
              <a:lnSpc>
                <a:spcPct val="90000"/>
              </a:lnSpc>
              <a:buFont typeface="Wingdings" panose="05000000000000000000" pitchFamily="2" charset="2"/>
              <a:buChar char="§"/>
            </a:pPr>
            <a:endParaRPr lang="de-CH" altLang="de-DE" sz="2000" b="1" dirty="0"/>
          </a:p>
          <a:p>
            <a:pPr eaLnBrk="1" hangingPunct="1">
              <a:lnSpc>
                <a:spcPct val="90000"/>
              </a:lnSpc>
              <a:buFont typeface="Wingdings" panose="05000000000000000000" pitchFamily="2" charset="2"/>
              <a:buChar char="§"/>
            </a:pPr>
            <a:r>
              <a:rPr lang="de-CH" altLang="de-DE" sz="2000" b="1" dirty="0"/>
              <a:t>Wir beraten unsere Kunden sehr transparent und pflegen bestehende Beziehungen</a:t>
            </a:r>
          </a:p>
          <a:p>
            <a:pPr eaLnBrk="1" hangingPunct="1">
              <a:lnSpc>
                <a:spcPct val="90000"/>
              </a:lnSpc>
              <a:buFont typeface="Wingdings" panose="05000000000000000000" pitchFamily="2" charset="2"/>
              <a:buChar char="§"/>
            </a:pPr>
            <a:r>
              <a:rPr lang="de-CH" altLang="de-DE" sz="2000" b="1" dirty="0"/>
              <a:t>Bei uns werden jährlich insgesamt 5 Lehrstellen angeboten </a:t>
            </a:r>
          </a:p>
          <a:p>
            <a:pPr eaLnBrk="1" hangingPunct="1">
              <a:lnSpc>
                <a:spcPct val="90000"/>
              </a:lnSpc>
              <a:buFont typeface="Wingdings" panose="05000000000000000000" pitchFamily="2" charset="2"/>
              <a:buChar char="§"/>
            </a:pPr>
            <a:r>
              <a:rPr lang="de-CH" altLang="de-DE" sz="2000" b="1" dirty="0"/>
              <a:t>Unsere Firmenkultur ist sehr persönlich und offen. Das ist uns sehr wichtig und das leben wir auch täglich vor. </a:t>
            </a:r>
            <a:endParaRPr lang="de-CH" altLang="de-DE" sz="2000" dirty="0"/>
          </a:p>
          <a:p>
            <a:pPr eaLnBrk="1" hangingPunct="1">
              <a:lnSpc>
                <a:spcPct val="90000"/>
              </a:lnSpc>
              <a:buFont typeface="Wingdings" panose="05000000000000000000" pitchFamily="2" charset="2"/>
              <a:buChar char="§"/>
            </a:pPr>
            <a:endParaRPr lang="de-CH" altLang="de-DE" sz="2000" dirty="0"/>
          </a:p>
          <a:p>
            <a:pPr eaLnBrk="1" hangingPunct="1">
              <a:lnSpc>
                <a:spcPct val="90000"/>
              </a:lnSpc>
              <a:buFont typeface="Wingdings" panose="05000000000000000000" pitchFamily="2" charset="2"/>
              <a:buChar char="§"/>
            </a:pPr>
            <a:r>
              <a:rPr lang="de-CH" altLang="de-DE" sz="2000" dirty="0"/>
              <a:t>Unser Fundament für unser Wirken sind unsere Werte. Auch Nachhaltigkeit ist ein grosses Thema. Wir denken gross und weit in die Zukunft.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9312B36D-BC9C-B9C6-6535-48C9563A98DA}"/>
              </a:ext>
            </a:extLst>
          </p:cNvPr>
          <p:cNvSpPr>
            <a:spLocks noGrp="1" noChangeArrowheads="1"/>
          </p:cNvSpPr>
          <p:nvPr>
            <p:ph type="title"/>
          </p:nvPr>
        </p:nvSpPr>
        <p:spPr>
          <a:xfrm>
            <a:off x="836984" y="663277"/>
            <a:ext cx="10515600" cy="1325563"/>
          </a:xfrm>
        </p:spPr>
        <p:txBody>
          <a:bodyPr/>
          <a:lstStyle/>
          <a:p>
            <a:pPr eaLnBrk="1" hangingPunct="1"/>
            <a:r>
              <a:rPr lang="de-CH" altLang="de-DE" dirty="0"/>
              <a:t>Und oft einen Satz mehr…</a:t>
            </a:r>
          </a:p>
        </p:txBody>
      </p:sp>
      <p:sp>
        <p:nvSpPr>
          <p:cNvPr id="19460" name="Rectangle 3">
            <a:extLst>
              <a:ext uri="{FF2B5EF4-FFF2-40B4-BE49-F238E27FC236}">
                <a16:creationId xmlns:a16="http://schemas.microsoft.com/office/drawing/2014/main" id="{A17E1058-C29B-A8C5-2668-5346B55EF1FA}"/>
              </a:ext>
            </a:extLst>
          </p:cNvPr>
          <p:cNvSpPr>
            <a:spLocks noGrp="1" noChangeArrowheads="1"/>
          </p:cNvSpPr>
          <p:nvPr>
            <p:ph type="body" idx="1"/>
          </p:nvPr>
        </p:nvSpPr>
        <p:spPr>
          <a:xfrm>
            <a:off x="1847851" y="1855366"/>
            <a:ext cx="8507413" cy="4525962"/>
          </a:xfrm>
        </p:spPr>
        <p:txBody>
          <a:bodyPr/>
          <a:lstStyle/>
          <a:p>
            <a:pPr eaLnBrk="1" hangingPunct="1">
              <a:lnSpc>
                <a:spcPct val="90000"/>
              </a:lnSpc>
              <a:buFont typeface="Wingdings" panose="05000000000000000000" pitchFamily="2" charset="2"/>
              <a:buChar char="§"/>
              <a:defRPr/>
            </a:pPr>
            <a:r>
              <a:rPr lang="de-CH" altLang="de-DE" sz="2000" dirty="0"/>
              <a:t>«Vielen Dank für Ihren </a:t>
            </a:r>
            <a:r>
              <a:rPr lang="de-CH" altLang="de-DE" sz="2000" b="1" dirty="0"/>
              <a:t>wertvollen Besuch hier heute auf der Baustelle im Altersheim Roosen. </a:t>
            </a:r>
            <a:r>
              <a:rPr lang="de-CH" altLang="de-DE" sz="2000" dirty="0"/>
              <a:t>Ich freue mich auf unseren Termin nächste Woche.» </a:t>
            </a:r>
          </a:p>
          <a:p>
            <a:pPr eaLnBrk="1" hangingPunct="1">
              <a:lnSpc>
                <a:spcPct val="90000"/>
              </a:lnSpc>
              <a:buFont typeface="Wingdings" panose="05000000000000000000" pitchFamily="2" charset="2"/>
              <a:buChar char="§"/>
              <a:defRPr/>
            </a:pPr>
            <a:endParaRPr lang="de-CH" altLang="de-DE" sz="2000" dirty="0"/>
          </a:p>
          <a:p>
            <a:pPr eaLnBrk="1" hangingPunct="1">
              <a:lnSpc>
                <a:spcPct val="90000"/>
              </a:lnSpc>
              <a:buFont typeface="Wingdings" panose="05000000000000000000" pitchFamily="2" charset="2"/>
              <a:buChar char="§"/>
              <a:defRPr/>
            </a:pPr>
            <a:r>
              <a:rPr lang="de-CH" altLang="de-DE" sz="2000" dirty="0"/>
              <a:t>«</a:t>
            </a:r>
            <a:r>
              <a:rPr lang="de-CH" altLang="de-DE" sz="2000" b="1" dirty="0"/>
              <a:t>Mit Freude </a:t>
            </a:r>
            <a:r>
              <a:rPr lang="de-CH" altLang="de-DE" sz="2000" dirty="0"/>
              <a:t>überreiche ich Ihnen hier unsere Offerte für Ihren geplanten Umbau, Frau Sonderegger. Schauen Sie die mit Zeit und in Ruhe an. Bei Fragen komme ich gerne bei Ihnen vorbei».   </a:t>
            </a:r>
          </a:p>
          <a:p>
            <a:pPr marL="0" indent="0">
              <a:buNone/>
              <a:defRPr/>
            </a:pPr>
            <a:endParaRPr lang="de-CH" altLang="de-DE" sz="2000" dirty="0"/>
          </a:p>
          <a:p>
            <a:pPr eaLnBrk="1" hangingPunct="1">
              <a:lnSpc>
                <a:spcPct val="90000"/>
              </a:lnSpc>
              <a:buFont typeface="Wingdings" panose="05000000000000000000" pitchFamily="2" charset="2"/>
              <a:buChar char="§"/>
              <a:defRPr/>
            </a:pPr>
            <a:r>
              <a:rPr lang="de-CH" altLang="de-DE" sz="2000" dirty="0"/>
              <a:t>Auch Give-Aways mit rhetorischem «Blumenstrauss» übergeben.</a:t>
            </a:r>
          </a:p>
          <a:p>
            <a:pPr marL="0" indent="0">
              <a:buNone/>
              <a:defRPr/>
            </a:pPr>
            <a:r>
              <a:rPr lang="de-CH" altLang="de-DE" sz="2000" dirty="0"/>
              <a:t>«</a:t>
            </a:r>
            <a:r>
              <a:rPr lang="de-CH" altLang="de-DE" sz="2000" b="1" dirty="0"/>
              <a:t>Mit einem herzlichen Dankeschön </a:t>
            </a:r>
            <a:r>
              <a:rPr lang="de-CH" altLang="de-DE" sz="2000" dirty="0"/>
              <a:t>übergeben wir Ihnen hier unsere selbst zusammengestellte Teemischung. Bleiben Sie gesund.»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60694A3E-07DC-26B5-3809-97D767DDB918}"/>
              </a:ext>
            </a:extLst>
          </p:cNvPr>
          <p:cNvSpPr>
            <a:spLocks noGrp="1" noChangeArrowheads="1"/>
          </p:cNvSpPr>
          <p:nvPr>
            <p:ph type="title"/>
          </p:nvPr>
        </p:nvSpPr>
        <p:spPr>
          <a:xfrm>
            <a:off x="908992" y="663277"/>
            <a:ext cx="10515600" cy="1325563"/>
          </a:xfrm>
        </p:spPr>
        <p:txBody>
          <a:bodyPr/>
          <a:lstStyle/>
          <a:p>
            <a:pPr eaLnBrk="1" hangingPunct="1"/>
            <a:r>
              <a:rPr lang="de-CH" altLang="de-DE" dirty="0"/>
              <a:t>5 Rezepte für Ihren Alltag</a:t>
            </a:r>
          </a:p>
        </p:txBody>
      </p:sp>
      <p:sp>
        <p:nvSpPr>
          <p:cNvPr id="11267" name="Rectangle 3">
            <a:extLst>
              <a:ext uri="{FF2B5EF4-FFF2-40B4-BE49-F238E27FC236}">
                <a16:creationId xmlns:a16="http://schemas.microsoft.com/office/drawing/2014/main" id="{0400E381-AD26-054E-1A53-27EDEB3EB974}"/>
              </a:ext>
            </a:extLst>
          </p:cNvPr>
          <p:cNvSpPr>
            <a:spLocks noGrp="1" noChangeArrowheads="1"/>
          </p:cNvSpPr>
          <p:nvPr>
            <p:ph idx="1"/>
          </p:nvPr>
        </p:nvSpPr>
        <p:spPr>
          <a:xfrm>
            <a:off x="1919536" y="2060625"/>
            <a:ext cx="8064252" cy="4206106"/>
          </a:xfrm>
        </p:spPr>
        <p:txBody>
          <a:bodyPr>
            <a:normAutofit/>
          </a:bodyPr>
          <a:lstStyle/>
          <a:p>
            <a:pPr marL="0" indent="0">
              <a:buNone/>
              <a:defRPr/>
            </a:pPr>
            <a:r>
              <a:rPr lang="de-CH" altLang="de-DE" sz="2000" dirty="0"/>
              <a:t>1.	Mehr als 50 % deiner Wirkung ist nonverbal</a:t>
            </a:r>
          </a:p>
          <a:p>
            <a:pPr marL="0" indent="0">
              <a:buNone/>
              <a:defRPr/>
            </a:pPr>
            <a:r>
              <a:rPr lang="de-CH" altLang="de-DE" sz="2000" dirty="0"/>
              <a:t>2.	Kommen Sie weiter im Leben mit einer gelungenen, verbalen 	Kommunikationsart</a:t>
            </a:r>
          </a:p>
          <a:p>
            <a:pPr marL="0" indent="0">
              <a:buNone/>
              <a:defRPr/>
            </a:pPr>
            <a:r>
              <a:rPr lang="de-CH" altLang="de-DE" sz="2000" dirty="0"/>
              <a:t>3.	Humor und Kreativität verschönern unseren Alltag </a:t>
            </a:r>
          </a:p>
          <a:p>
            <a:pPr marL="0" indent="0">
              <a:buNone/>
              <a:defRPr/>
            </a:pPr>
            <a:r>
              <a:rPr lang="de-CH" altLang="de-DE" sz="2000" dirty="0"/>
              <a:t>4.	Bringen Sie Struktur in Ihre Gespräche </a:t>
            </a:r>
          </a:p>
          <a:p>
            <a:pPr marL="0" indent="0">
              <a:buNone/>
              <a:defRPr/>
            </a:pPr>
            <a:r>
              <a:rPr lang="de-CH" altLang="de-DE" sz="2000" dirty="0"/>
              <a:t>5.	Ein einfallsreicher Abschluss als «Dessert»</a:t>
            </a:r>
          </a:p>
          <a:p>
            <a:pPr marL="457200" indent="-457200">
              <a:buFont typeface="Zapf Dingbats" charset="2"/>
              <a:buAutoNum type="arabicPeriod" startAt="5"/>
              <a:defRPr/>
            </a:pPr>
            <a:endParaRPr lang="de-CH" altLang="de-DE" sz="2000" dirty="0"/>
          </a:p>
          <a:p>
            <a:pPr marL="0" indent="0">
              <a:buNone/>
              <a:defRPr/>
            </a:pPr>
            <a:endParaRPr lang="de-CH" altLang="de-DE" sz="2000" dirty="0"/>
          </a:p>
          <a:p>
            <a:pPr marL="0" indent="0">
              <a:buNone/>
              <a:defRPr/>
            </a:pPr>
            <a:r>
              <a:rPr lang="de-CH" altLang="de-DE" sz="2000" dirty="0"/>
              <a:t>						</a:t>
            </a:r>
            <a:endParaRPr lang="de-CH" altLang="de-DE" sz="2000" b="1" dirty="0">
              <a:solidFill>
                <a:srgbClr val="C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63FDCC5B-2FFE-ED10-0663-D4EBB5AD41E9}"/>
              </a:ext>
            </a:extLst>
          </p:cNvPr>
          <p:cNvSpPr>
            <a:spLocks noGrp="1" noChangeArrowheads="1"/>
          </p:cNvSpPr>
          <p:nvPr>
            <p:ph type="title"/>
          </p:nvPr>
        </p:nvSpPr>
        <p:spPr>
          <a:xfrm>
            <a:off x="908992" y="663277"/>
            <a:ext cx="10515600" cy="1325563"/>
          </a:xfrm>
        </p:spPr>
        <p:txBody>
          <a:bodyPr/>
          <a:lstStyle/>
          <a:p>
            <a:pPr eaLnBrk="1" hangingPunct="1"/>
            <a:r>
              <a:rPr lang="de-CH" altLang="de-DE" dirty="0"/>
              <a:t>Fazit aus langjähriger Kommunikationserfahrung</a:t>
            </a:r>
          </a:p>
        </p:txBody>
      </p:sp>
      <p:sp>
        <p:nvSpPr>
          <p:cNvPr id="6" name="Rectangle 3">
            <a:extLst>
              <a:ext uri="{FF2B5EF4-FFF2-40B4-BE49-F238E27FC236}">
                <a16:creationId xmlns:a16="http://schemas.microsoft.com/office/drawing/2014/main" id="{8813E40D-D737-39D8-B442-AEE1BACE1688}"/>
              </a:ext>
            </a:extLst>
          </p:cNvPr>
          <p:cNvSpPr txBox="1">
            <a:spLocks noChangeArrowheads="1"/>
          </p:cNvSpPr>
          <p:nvPr/>
        </p:nvSpPr>
        <p:spPr bwMode="auto">
          <a:xfrm>
            <a:off x="1981201" y="1711350"/>
            <a:ext cx="8507413" cy="4525962"/>
          </a:xfrm>
          <a:prstGeom prst="rect">
            <a:avLst/>
          </a:prstGeom>
          <a:noFill/>
          <a:ln>
            <a:noFill/>
          </a:ln>
        </p:spPr>
        <p:txBody>
          <a:bodyPr/>
          <a:lstStyle>
            <a:lvl1pPr marL="190500" indent="-190500" algn="l" rtl="0" eaLnBrk="0" fontAlgn="base" hangingPunct="0">
              <a:lnSpc>
                <a:spcPts val="2200"/>
              </a:lnSpc>
              <a:spcBef>
                <a:spcPts val="800"/>
              </a:spcBef>
              <a:spcAft>
                <a:spcPct val="0"/>
              </a:spcAft>
              <a:buClr>
                <a:srgbClr val="969696"/>
              </a:buClr>
              <a:buSzPct val="70000"/>
              <a:buFont typeface="Zapf Dingbats" charset="2"/>
              <a:buBlip>
                <a:blip r:embed="rId2"/>
              </a:buBlip>
              <a:defRPr>
                <a:solidFill>
                  <a:schemeClr val="tx1"/>
                </a:solidFill>
                <a:latin typeface="+mn-lt"/>
                <a:ea typeface="+mn-ea"/>
                <a:cs typeface="+mn-cs"/>
              </a:defRPr>
            </a:lvl1pPr>
            <a:lvl2pPr marL="571500" indent="-190500" algn="l" rtl="0" eaLnBrk="0" fontAlgn="base" hangingPunct="0">
              <a:lnSpc>
                <a:spcPts val="2200"/>
              </a:lnSpc>
              <a:spcBef>
                <a:spcPts val="800"/>
              </a:spcBef>
              <a:spcAft>
                <a:spcPct val="0"/>
              </a:spcAft>
              <a:buClr>
                <a:schemeClr val="bg2"/>
              </a:buClr>
              <a:buSzPct val="50000"/>
              <a:buFont typeface="Zapf Dingbats" charset="2"/>
              <a:buBlip>
                <a:blip r:embed="rId2"/>
              </a:buBlip>
              <a:defRPr>
                <a:solidFill>
                  <a:schemeClr val="tx1"/>
                </a:solidFill>
                <a:latin typeface="+mn-lt"/>
              </a:defRPr>
            </a:lvl2pPr>
            <a:lvl3pPr marL="952500" indent="-190500" algn="l" rtl="0" eaLnBrk="0" fontAlgn="base" hangingPunct="0">
              <a:lnSpc>
                <a:spcPts val="2200"/>
              </a:lnSpc>
              <a:spcBef>
                <a:spcPts val="800"/>
              </a:spcBef>
              <a:spcAft>
                <a:spcPct val="0"/>
              </a:spcAft>
              <a:buClr>
                <a:schemeClr val="bg2"/>
              </a:buClr>
              <a:buSzPct val="50000"/>
              <a:buFont typeface="Zapf Dingbats" charset="2"/>
              <a:buBlip>
                <a:blip r:embed="rId2"/>
              </a:buBlip>
              <a:defRPr>
                <a:solidFill>
                  <a:schemeClr val="tx1"/>
                </a:solidFill>
                <a:latin typeface="+mn-lt"/>
              </a:defRPr>
            </a:lvl3pPr>
            <a:lvl4pPr marL="1333500" indent="-190500" algn="l" rtl="0" eaLnBrk="0" fontAlgn="base" hangingPunct="0">
              <a:lnSpc>
                <a:spcPts val="2200"/>
              </a:lnSpc>
              <a:spcBef>
                <a:spcPts val="800"/>
              </a:spcBef>
              <a:spcAft>
                <a:spcPct val="0"/>
              </a:spcAft>
              <a:buClr>
                <a:schemeClr val="bg2"/>
              </a:buClr>
              <a:buSzPct val="50000"/>
              <a:buFont typeface="Zapf Dingbats" charset="2"/>
              <a:buBlip>
                <a:blip r:embed="rId2"/>
              </a:buBlip>
              <a:defRPr>
                <a:solidFill>
                  <a:schemeClr val="tx1"/>
                </a:solidFill>
                <a:latin typeface="+mn-lt"/>
              </a:defRPr>
            </a:lvl4pPr>
            <a:lvl5pPr marL="1714500" indent="-190500" algn="l" rtl="0" eaLnBrk="0" fontAlgn="base" hangingPunct="0">
              <a:lnSpc>
                <a:spcPts val="2200"/>
              </a:lnSpc>
              <a:spcBef>
                <a:spcPts val="800"/>
              </a:spcBef>
              <a:spcAft>
                <a:spcPct val="0"/>
              </a:spcAft>
              <a:buClr>
                <a:schemeClr val="bg2"/>
              </a:buClr>
              <a:buSzPct val="50000"/>
              <a:buFont typeface="Zapf Dingbats" charset="2"/>
              <a:buBlip>
                <a:blip r:embed="rId2"/>
              </a:buBlip>
              <a:defRPr>
                <a:solidFill>
                  <a:schemeClr val="tx1"/>
                </a:solidFill>
                <a:latin typeface="+mn-lt"/>
              </a:defRPr>
            </a:lvl5pPr>
            <a:lvl6pPr marL="2171700" indent="-190500" algn="l" rtl="0" fontAlgn="base">
              <a:lnSpc>
                <a:spcPts val="2200"/>
              </a:lnSpc>
              <a:spcBef>
                <a:spcPts val="800"/>
              </a:spcBef>
              <a:spcAft>
                <a:spcPct val="0"/>
              </a:spcAft>
              <a:buClr>
                <a:schemeClr val="bg2"/>
              </a:buClr>
              <a:buSzPct val="50000"/>
              <a:buFont typeface="Zapf Dingbats" charset="2"/>
              <a:buBlip>
                <a:blip r:embed="rId2"/>
              </a:buBlip>
              <a:defRPr>
                <a:solidFill>
                  <a:schemeClr val="tx1"/>
                </a:solidFill>
                <a:latin typeface="+mn-lt"/>
              </a:defRPr>
            </a:lvl6pPr>
            <a:lvl7pPr marL="2628900" indent="-190500" algn="l" rtl="0" fontAlgn="base">
              <a:lnSpc>
                <a:spcPts val="2200"/>
              </a:lnSpc>
              <a:spcBef>
                <a:spcPts val="800"/>
              </a:spcBef>
              <a:spcAft>
                <a:spcPct val="0"/>
              </a:spcAft>
              <a:buClr>
                <a:schemeClr val="bg2"/>
              </a:buClr>
              <a:buSzPct val="50000"/>
              <a:buFont typeface="Zapf Dingbats" charset="2"/>
              <a:buBlip>
                <a:blip r:embed="rId2"/>
              </a:buBlip>
              <a:defRPr>
                <a:solidFill>
                  <a:schemeClr val="tx1"/>
                </a:solidFill>
                <a:latin typeface="+mn-lt"/>
              </a:defRPr>
            </a:lvl7pPr>
            <a:lvl8pPr marL="3086100" indent="-190500" algn="l" rtl="0" fontAlgn="base">
              <a:lnSpc>
                <a:spcPts val="2200"/>
              </a:lnSpc>
              <a:spcBef>
                <a:spcPts val="800"/>
              </a:spcBef>
              <a:spcAft>
                <a:spcPct val="0"/>
              </a:spcAft>
              <a:buClr>
                <a:schemeClr val="bg2"/>
              </a:buClr>
              <a:buSzPct val="50000"/>
              <a:buFont typeface="Zapf Dingbats" charset="2"/>
              <a:buBlip>
                <a:blip r:embed="rId2"/>
              </a:buBlip>
              <a:defRPr>
                <a:solidFill>
                  <a:schemeClr val="tx1"/>
                </a:solidFill>
                <a:latin typeface="+mn-lt"/>
              </a:defRPr>
            </a:lvl8pPr>
            <a:lvl9pPr marL="3543300" indent="-190500" algn="l" rtl="0" fontAlgn="base">
              <a:lnSpc>
                <a:spcPts val="2200"/>
              </a:lnSpc>
              <a:spcBef>
                <a:spcPts val="800"/>
              </a:spcBef>
              <a:spcAft>
                <a:spcPct val="0"/>
              </a:spcAft>
              <a:buClr>
                <a:schemeClr val="bg2"/>
              </a:buClr>
              <a:buSzPct val="50000"/>
              <a:buFont typeface="Zapf Dingbats" charset="2"/>
              <a:buBlip>
                <a:blip r:embed="rId2"/>
              </a:buBlip>
              <a:defRPr>
                <a:solidFill>
                  <a:schemeClr val="tx1"/>
                </a:solidFill>
                <a:latin typeface="+mn-lt"/>
              </a:defRPr>
            </a:lvl9pPr>
          </a:lstStyle>
          <a:p>
            <a:pPr eaLnBrk="1" hangingPunct="1">
              <a:lnSpc>
                <a:spcPct val="90000"/>
              </a:lnSpc>
              <a:buFont typeface="Wingdings" panose="05000000000000000000" pitchFamily="2" charset="2"/>
              <a:buChar char="§"/>
              <a:defRPr/>
            </a:pPr>
            <a:r>
              <a:rPr lang="de-CH" altLang="de-DE" sz="2000" kern="0" dirty="0"/>
              <a:t>Eine entspannte Gesprächsatmosphäre geht über alles (Gesprächspausen machen) </a:t>
            </a:r>
          </a:p>
          <a:p>
            <a:pPr eaLnBrk="1" hangingPunct="1">
              <a:lnSpc>
                <a:spcPct val="90000"/>
              </a:lnSpc>
              <a:buFont typeface="Wingdings" panose="05000000000000000000" pitchFamily="2" charset="2"/>
              <a:buChar char="§"/>
              <a:defRPr/>
            </a:pPr>
            <a:endParaRPr lang="de-CH" altLang="de-DE" sz="2000" kern="0" dirty="0"/>
          </a:p>
          <a:p>
            <a:pPr eaLnBrk="1" hangingPunct="1">
              <a:lnSpc>
                <a:spcPct val="90000"/>
              </a:lnSpc>
              <a:buFont typeface="Wingdings" panose="05000000000000000000" pitchFamily="2" charset="2"/>
              <a:buChar char="§"/>
              <a:defRPr/>
            </a:pPr>
            <a:r>
              <a:rPr lang="de-CH" altLang="de-DE" sz="2000" kern="0" dirty="0"/>
              <a:t>Lassen Sie sich, Ihren Gesprächspartnern und dem Dialog </a:t>
            </a:r>
            <a:r>
              <a:rPr lang="de-CH" altLang="de-DE" sz="2000" b="1" kern="0" dirty="0"/>
              <a:t>Zeit</a:t>
            </a:r>
            <a:r>
              <a:rPr lang="de-CH" altLang="de-DE" sz="2000" kern="0" dirty="0"/>
              <a:t> und strahlen Sie </a:t>
            </a:r>
            <a:r>
              <a:rPr lang="de-CH" altLang="de-DE" sz="2000" b="1" kern="0" dirty="0"/>
              <a:t>Ruhe</a:t>
            </a:r>
            <a:r>
              <a:rPr lang="de-CH" altLang="de-DE" sz="2000" kern="0" dirty="0"/>
              <a:t> aus</a:t>
            </a:r>
          </a:p>
          <a:p>
            <a:pPr eaLnBrk="1" hangingPunct="1">
              <a:lnSpc>
                <a:spcPct val="90000"/>
              </a:lnSpc>
              <a:buFont typeface="Wingdings" panose="05000000000000000000" pitchFamily="2" charset="2"/>
              <a:buChar char="§"/>
              <a:defRPr/>
            </a:pPr>
            <a:endParaRPr lang="de-CH" altLang="de-DE" sz="2000" kern="0" dirty="0"/>
          </a:p>
          <a:p>
            <a:pPr eaLnBrk="1" hangingPunct="1">
              <a:lnSpc>
                <a:spcPct val="90000"/>
              </a:lnSpc>
              <a:buFont typeface="Wingdings" panose="05000000000000000000" pitchFamily="2" charset="2"/>
              <a:buChar char="§"/>
              <a:defRPr/>
            </a:pPr>
            <a:r>
              <a:rPr lang="de-CH" altLang="de-DE" sz="2000" kern="0" dirty="0"/>
              <a:t>Erst wenn Ihr Gegenüber spricht, kann das Eis brechen. Darum sind W-Fragen so wichtig</a:t>
            </a:r>
          </a:p>
          <a:p>
            <a:pPr eaLnBrk="1" hangingPunct="1">
              <a:lnSpc>
                <a:spcPct val="90000"/>
              </a:lnSpc>
              <a:buFont typeface="Wingdings" panose="05000000000000000000" pitchFamily="2" charset="2"/>
              <a:buChar char="§"/>
              <a:defRPr/>
            </a:pPr>
            <a:endParaRPr lang="de-CH" altLang="de-DE" sz="2000" kern="0" dirty="0"/>
          </a:p>
          <a:p>
            <a:pPr eaLnBrk="1" hangingPunct="1">
              <a:lnSpc>
                <a:spcPct val="90000"/>
              </a:lnSpc>
              <a:buFont typeface="Wingdings" panose="05000000000000000000" pitchFamily="2" charset="2"/>
              <a:buChar char="§"/>
              <a:defRPr/>
            </a:pPr>
            <a:r>
              <a:rPr lang="de-CH" altLang="de-DE" sz="2000" kern="0" dirty="0"/>
              <a:t>Emotionen machen den Dialog viel wertvoller. </a:t>
            </a:r>
            <a:r>
              <a:rPr lang="de-CH" altLang="de-DE" sz="2000" b="1" kern="0" dirty="0"/>
              <a:t>Lachen</a:t>
            </a:r>
            <a:r>
              <a:rPr lang="de-CH" altLang="de-DE" sz="2000" kern="0" dirty="0"/>
              <a:t> Sie auch mal (Humor steht für Gelassenheit, Entspanntheit, wirkt ansteckend…). </a:t>
            </a:r>
          </a:p>
          <a:p>
            <a:pPr eaLnBrk="1" hangingPunct="1">
              <a:lnSpc>
                <a:spcPct val="90000"/>
              </a:lnSpc>
              <a:buFont typeface="Wingdings" panose="05000000000000000000" pitchFamily="2" charset="2"/>
              <a:buChar char="§"/>
              <a:defRPr/>
            </a:pPr>
            <a:endParaRPr lang="de-CH" altLang="de-DE" sz="2000" kern="0" dirty="0"/>
          </a:p>
          <a:p>
            <a:pPr eaLnBrk="1" hangingPunct="1">
              <a:lnSpc>
                <a:spcPct val="90000"/>
              </a:lnSpc>
              <a:buFont typeface="Wingdings" panose="05000000000000000000" pitchFamily="2" charset="2"/>
              <a:buChar char="§"/>
              <a:defRPr/>
            </a:pPr>
            <a:r>
              <a:rPr lang="de-CH" altLang="de-DE" sz="2000" kern="0" dirty="0"/>
              <a:t>Lust haben, neue Menschen und Ihre Gedanken, Wünsche und Träume kennen zu lernen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9" name="Grafik 4">
            <a:extLst>
              <a:ext uri="{FF2B5EF4-FFF2-40B4-BE49-F238E27FC236}">
                <a16:creationId xmlns:a16="http://schemas.microsoft.com/office/drawing/2014/main" id="{83D70442-0A25-A3B8-D60A-31F2713300D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5440" y="980728"/>
            <a:ext cx="10683007" cy="6007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hteck 2">
            <a:extLst>
              <a:ext uri="{FF2B5EF4-FFF2-40B4-BE49-F238E27FC236}">
                <a16:creationId xmlns:a16="http://schemas.microsoft.com/office/drawing/2014/main" id="{715377AA-95B1-FA2A-9F13-469CEB7B1DDD}"/>
              </a:ext>
            </a:extLst>
          </p:cNvPr>
          <p:cNvSpPr>
            <a:spLocks noChangeArrowheads="1"/>
          </p:cNvSpPr>
          <p:nvPr/>
        </p:nvSpPr>
        <p:spPr bwMode="auto">
          <a:xfrm>
            <a:off x="2063750" y="2924176"/>
            <a:ext cx="8064500" cy="923925"/>
          </a:xfrm>
          <a:prstGeom prst="rect">
            <a:avLst/>
          </a:prstGeom>
          <a:noFill/>
          <a:ln>
            <a:noFill/>
          </a:ln>
        </p:spPr>
        <p:txBody>
          <a:bodyPr>
            <a:spAutoFit/>
          </a:bodyPr>
          <a:lstStyle>
            <a:lvl1pPr>
              <a:lnSpc>
                <a:spcPts val="2200"/>
              </a:lnSpc>
              <a:spcBef>
                <a:spcPts val="800"/>
              </a:spcBef>
              <a:buClr>
                <a:srgbClr val="969696"/>
              </a:buClr>
              <a:buSzPct val="70000"/>
              <a:buFont typeface="Zapf Dingbats" charset="2"/>
              <a:buBlip>
                <a:blip r:embed="rId2"/>
              </a:buBlip>
              <a:defRPr>
                <a:solidFill>
                  <a:schemeClr val="tx1"/>
                </a:solidFill>
                <a:latin typeface="Frutiger 45 Light" pitchFamily="34" charset="0"/>
              </a:defRPr>
            </a:lvl1pPr>
            <a:lvl2pPr marL="742950" indent="-285750">
              <a:lnSpc>
                <a:spcPts val="2200"/>
              </a:lnSpc>
              <a:spcBef>
                <a:spcPts val="800"/>
              </a:spcBef>
              <a:buClr>
                <a:schemeClr val="bg2"/>
              </a:buClr>
              <a:buSzPct val="50000"/>
              <a:buFont typeface="Zapf Dingbats" charset="2"/>
              <a:buBlip>
                <a:blip r:embed="rId2"/>
              </a:buBlip>
              <a:defRPr>
                <a:solidFill>
                  <a:schemeClr val="tx1"/>
                </a:solidFill>
                <a:latin typeface="Frutiger 45 Light" pitchFamily="34" charset="0"/>
              </a:defRPr>
            </a:lvl2pPr>
            <a:lvl3pPr marL="1143000" indent="-228600">
              <a:lnSpc>
                <a:spcPts val="2200"/>
              </a:lnSpc>
              <a:spcBef>
                <a:spcPts val="800"/>
              </a:spcBef>
              <a:buClr>
                <a:schemeClr val="bg2"/>
              </a:buClr>
              <a:buSzPct val="50000"/>
              <a:buFont typeface="Zapf Dingbats" charset="2"/>
              <a:buBlip>
                <a:blip r:embed="rId2"/>
              </a:buBlip>
              <a:defRPr>
                <a:solidFill>
                  <a:schemeClr val="tx1"/>
                </a:solidFill>
                <a:latin typeface="Frutiger 45 Light" pitchFamily="34" charset="0"/>
              </a:defRPr>
            </a:lvl3pPr>
            <a:lvl4pPr marL="1600200" indent="-228600">
              <a:lnSpc>
                <a:spcPts val="2200"/>
              </a:lnSpc>
              <a:spcBef>
                <a:spcPts val="800"/>
              </a:spcBef>
              <a:buClr>
                <a:schemeClr val="bg2"/>
              </a:buClr>
              <a:buSzPct val="50000"/>
              <a:buFont typeface="Zapf Dingbats" charset="2"/>
              <a:buBlip>
                <a:blip r:embed="rId2"/>
              </a:buBlip>
              <a:defRPr>
                <a:solidFill>
                  <a:schemeClr val="tx1"/>
                </a:solidFill>
                <a:latin typeface="Frutiger 45 Light" pitchFamily="34" charset="0"/>
              </a:defRPr>
            </a:lvl4pPr>
            <a:lvl5pPr marL="2057400" indent="-228600">
              <a:lnSpc>
                <a:spcPts val="2200"/>
              </a:lnSpc>
              <a:spcBef>
                <a:spcPts val="800"/>
              </a:spcBef>
              <a:buClr>
                <a:schemeClr val="bg2"/>
              </a:buClr>
              <a:buSzPct val="50000"/>
              <a:buFont typeface="Zapf Dingbats" charset="2"/>
              <a:buBlip>
                <a:blip r:embed="rId2"/>
              </a:buBlip>
              <a:defRPr>
                <a:solidFill>
                  <a:schemeClr val="tx1"/>
                </a:solidFill>
                <a:latin typeface="Frutiger 45 Light" pitchFamily="34" charset="0"/>
              </a:defRPr>
            </a:lvl5pPr>
            <a:lvl6pPr marL="2514600" indent="-228600" eaLnBrk="0" fontAlgn="base" hangingPunct="0">
              <a:lnSpc>
                <a:spcPts val="2200"/>
              </a:lnSpc>
              <a:spcBef>
                <a:spcPts val="800"/>
              </a:spcBef>
              <a:spcAft>
                <a:spcPct val="0"/>
              </a:spcAft>
              <a:buClr>
                <a:schemeClr val="bg2"/>
              </a:buClr>
              <a:buSzPct val="50000"/>
              <a:buFont typeface="Zapf Dingbats" charset="2"/>
              <a:buBlip>
                <a:blip r:embed="rId2"/>
              </a:buBlip>
              <a:defRPr>
                <a:solidFill>
                  <a:schemeClr val="tx1"/>
                </a:solidFill>
                <a:latin typeface="Frutiger 45 Light" pitchFamily="34" charset="0"/>
              </a:defRPr>
            </a:lvl6pPr>
            <a:lvl7pPr marL="2971800" indent="-228600" eaLnBrk="0" fontAlgn="base" hangingPunct="0">
              <a:lnSpc>
                <a:spcPts val="2200"/>
              </a:lnSpc>
              <a:spcBef>
                <a:spcPts val="800"/>
              </a:spcBef>
              <a:spcAft>
                <a:spcPct val="0"/>
              </a:spcAft>
              <a:buClr>
                <a:schemeClr val="bg2"/>
              </a:buClr>
              <a:buSzPct val="50000"/>
              <a:buFont typeface="Zapf Dingbats" charset="2"/>
              <a:buBlip>
                <a:blip r:embed="rId2"/>
              </a:buBlip>
              <a:defRPr>
                <a:solidFill>
                  <a:schemeClr val="tx1"/>
                </a:solidFill>
                <a:latin typeface="Frutiger 45 Light" pitchFamily="34" charset="0"/>
              </a:defRPr>
            </a:lvl7pPr>
            <a:lvl8pPr marL="3429000" indent="-228600" eaLnBrk="0" fontAlgn="base" hangingPunct="0">
              <a:lnSpc>
                <a:spcPts val="2200"/>
              </a:lnSpc>
              <a:spcBef>
                <a:spcPts val="800"/>
              </a:spcBef>
              <a:spcAft>
                <a:spcPct val="0"/>
              </a:spcAft>
              <a:buClr>
                <a:schemeClr val="bg2"/>
              </a:buClr>
              <a:buSzPct val="50000"/>
              <a:buFont typeface="Zapf Dingbats" charset="2"/>
              <a:buBlip>
                <a:blip r:embed="rId2"/>
              </a:buBlip>
              <a:defRPr>
                <a:solidFill>
                  <a:schemeClr val="tx1"/>
                </a:solidFill>
                <a:latin typeface="Frutiger 45 Light" pitchFamily="34" charset="0"/>
              </a:defRPr>
            </a:lvl8pPr>
            <a:lvl9pPr marL="3886200" indent="-228600" eaLnBrk="0" fontAlgn="base" hangingPunct="0">
              <a:lnSpc>
                <a:spcPts val="2200"/>
              </a:lnSpc>
              <a:spcBef>
                <a:spcPts val="800"/>
              </a:spcBef>
              <a:spcAft>
                <a:spcPct val="0"/>
              </a:spcAft>
              <a:buClr>
                <a:schemeClr val="bg2"/>
              </a:buClr>
              <a:buSzPct val="50000"/>
              <a:buFont typeface="Zapf Dingbats" charset="2"/>
              <a:buBlip>
                <a:blip r:embed="rId2"/>
              </a:buBlip>
              <a:defRPr>
                <a:solidFill>
                  <a:schemeClr val="tx1"/>
                </a:solidFill>
                <a:latin typeface="Frutiger 45 Light" pitchFamily="34" charset="0"/>
              </a:defRPr>
            </a:lvl9pPr>
          </a:lstStyle>
          <a:p>
            <a:pPr algn="ctr" eaLnBrk="1" hangingPunct="1">
              <a:lnSpc>
                <a:spcPct val="100000"/>
              </a:lnSpc>
              <a:spcBef>
                <a:spcPct val="0"/>
              </a:spcBef>
              <a:buClrTx/>
              <a:buSzTx/>
              <a:buFont typeface="Zapf Dingbats" charset="2"/>
              <a:buNone/>
              <a:defRPr/>
            </a:pPr>
            <a:r>
              <a:rPr lang="de-CH" altLang="de-DE" sz="5400" b="1" dirty="0">
                <a:latin typeface="+mn-lt"/>
              </a:rPr>
              <a:t>Der souveräne Auftritt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Objekt 1">
            <a:extLst>
              <a:ext uri="{FF2B5EF4-FFF2-40B4-BE49-F238E27FC236}">
                <a16:creationId xmlns:a16="http://schemas.microsoft.com/office/drawing/2014/main" id="{FC931280-9EE7-D406-9C02-DB072684A24A}"/>
              </a:ext>
            </a:extLst>
          </p:cNvPr>
          <p:cNvGraphicFramePr>
            <a:graphicFrameLocks noGrp="1" noChangeAspect="1"/>
          </p:cNvGraphicFramePr>
          <p:nvPr/>
        </p:nvGraphicFramePr>
        <p:xfrm>
          <a:off x="954088" y="981075"/>
          <a:ext cx="10223501" cy="5329238"/>
        </p:xfrm>
        <a:graphic>
          <a:graphicData uri="http://schemas.openxmlformats.org/presentationml/2006/ole">
            <mc:AlternateContent xmlns:mc="http://schemas.openxmlformats.org/markup-compatibility/2006">
              <mc:Choice xmlns:v="urn:schemas-microsoft-com:vml" Requires="v">
                <p:oleObj r:id="rId3" imgW="9504488" imgH="4956478" progId="Excel.Sheet.8">
                  <p:embed/>
                </p:oleObj>
              </mc:Choice>
              <mc:Fallback>
                <p:oleObj r:id="rId3" imgW="9504488" imgH="4956478" progId="Excel.Sheet.8">
                  <p:embed/>
                  <p:pic>
                    <p:nvPicPr>
                      <p:cNvPr id="10242" name="Objekt 1">
                        <a:extLst>
                          <a:ext uri="{FF2B5EF4-FFF2-40B4-BE49-F238E27FC236}">
                            <a16:creationId xmlns:a16="http://schemas.microsoft.com/office/drawing/2014/main" id="{FC931280-9EE7-D406-9C02-DB072684A24A}"/>
                          </a:ext>
                        </a:extLst>
                      </p:cNvPr>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4088" y="981075"/>
                        <a:ext cx="10223501" cy="532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3" name="Rectangle 2">
            <a:extLst>
              <a:ext uri="{FF2B5EF4-FFF2-40B4-BE49-F238E27FC236}">
                <a16:creationId xmlns:a16="http://schemas.microsoft.com/office/drawing/2014/main" id="{9A51F8D3-6E41-EE9B-2F2B-96E8781B3579}"/>
              </a:ext>
            </a:extLst>
          </p:cNvPr>
          <p:cNvSpPr>
            <a:spLocks noGrp="1" noChangeArrowheads="1"/>
          </p:cNvSpPr>
          <p:nvPr>
            <p:ph type="title"/>
          </p:nvPr>
        </p:nvSpPr>
        <p:spPr>
          <a:xfrm>
            <a:off x="1199456" y="908720"/>
            <a:ext cx="10515600" cy="1325563"/>
          </a:xfrm>
        </p:spPr>
        <p:txBody>
          <a:bodyPr/>
          <a:lstStyle/>
          <a:p>
            <a:pPr eaLnBrk="1" hangingPunct="1"/>
            <a:r>
              <a:rPr lang="de-CH" altLang="de-DE" dirty="0"/>
              <a:t>Deine Wirkung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E1A3A9C-E33E-A6BB-E8E3-E4AE468CD18C}"/>
              </a:ext>
            </a:extLst>
          </p:cNvPr>
          <p:cNvSpPr>
            <a:spLocks noGrp="1" noChangeArrowheads="1"/>
          </p:cNvSpPr>
          <p:nvPr>
            <p:ph type="title"/>
          </p:nvPr>
        </p:nvSpPr>
        <p:spPr>
          <a:xfrm>
            <a:off x="838200" y="620688"/>
            <a:ext cx="10515600" cy="1325563"/>
          </a:xfrm>
        </p:spPr>
        <p:txBody>
          <a:bodyPr/>
          <a:lstStyle/>
          <a:p>
            <a:pPr eaLnBrk="1" hangingPunct="1"/>
            <a:r>
              <a:rPr lang="de-CH" altLang="de-DE" dirty="0"/>
              <a:t>Unser Chance in Gesprächen</a:t>
            </a:r>
          </a:p>
        </p:txBody>
      </p:sp>
      <p:sp>
        <p:nvSpPr>
          <p:cNvPr id="17411" name="Rectangle 3">
            <a:extLst>
              <a:ext uri="{FF2B5EF4-FFF2-40B4-BE49-F238E27FC236}">
                <a16:creationId xmlns:a16="http://schemas.microsoft.com/office/drawing/2014/main" id="{E1E4A1A1-C848-D878-9AE8-C92F3E0E572F}"/>
              </a:ext>
            </a:extLst>
          </p:cNvPr>
          <p:cNvSpPr>
            <a:spLocks noGrp="1" noChangeArrowheads="1"/>
          </p:cNvSpPr>
          <p:nvPr>
            <p:ph type="body" idx="1"/>
          </p:nvPr>
        </p:nvSpPr>
        <p:spPr>
          <a:xfrm>
            <a:off x="1981200" y="2071390"/>
            <a:ext cx="8002588" cy="4525962"/>
          </a:xfrm>
        </p:spPr>
        <p:txBody>
          <a:bodyPr/>
          <a:lstStyle/>
          <a:p>
            <a:pPr eaLnBrk="1" hangingPunct="1">
              <a:buFont typeface="Wingdings" panose="05000000000000000000" pitchFamily="2" charset="2"/>
              <a:buChar char="§"/>
              <a:defRPr/>
            </a:pPr>
            <a:r>
              <a:rPr lang="de-CH" altLang="de-DE" sz="2000" dirty="0"/>
              <a:t>Jeder auch kurze Kontakt = Chance zur Stärkung dieser Beziehung </a:t>
            </a:r>
          </a:p>
          <a:p>
            <a:pPr eaLnBrk="1" hangingPunct="1">
              <a:buFont typeface="Wingdings" panose="05000000000000000000" pitchFamily="2" charset="2"/>
              <a:buChar char="§"/>
              <a:defRPr/>
            </a:pPr>
            <a:endParaRPr lang="de-CH" altLang="de-DE" sz="2000" dirty="0"/>
          </a:p>
          <a:p>
            <a:pPr eaLnBrk="1" hangingPunct="1">
              <a:buFont typeface="Wingdings" panose="05000000000000000000" pitchFamily="2" charset="2"/>
              <a:buChar char="§"/>
              <a:defRPr/>
            </a:pPr>
            <a:r>
              <a:rPr lang="de-CH" altLang="de-DE" sz="2000" dirty="0"/>
              <a:t>Menschen besser kennen lernen</a:t>
            </a:r>
          </a:p>
          <a:p>
            <a:pPr marL="0" indent="0">
              <a:buNone/>
              <a:defRPr/>
            </a:pPr>
            <a:endParaRPr lang="de-CH" altLang="de-DE" sz="2000" dirty="0"/>
          </a:p>
          <a:p>
            <a:pPr eaLnBrk="1" hangingPunct="1">
              <a:buFont typeface="Wingdings" panose="05000000000000000000" pitchFamily="2" charset="2"/>
              <a:buChar char="§"/>
              <a:defRPr/>
            </a:pPr>
            <a:r>
              <a:rPr lang="de-CH" altLang="de-DE" sz="2000" dirty="0"/>
              <a:t>Achtsamkeit leben</a:t>
            </a:r>
          </a:p>
          <a:p>
            <a:pPr eaLnBrk="1" hangingPunct="1">
              <a:buFont typeface="Wingdings" panose="05000000000000000000" pitchFamily="2" charset="2"/>
              <a:buChar char="§"/>
              <a:defRPr/>
            </a:pPr>
            <a:endParaRPr lang="de-CH" altLang="de-DE" sz="2000" dirty="0"/>
          </a:p>
          <a:p>
            <a:pPr eaLnBrk="1" hangingPunct="1">
              <a:buFont typeface="Wingdings" panose="05000000000000000000" pitchFamily="2" charset="2"/>
              <a:buChar char="§"/>
              <a:defRPr/>
            </a:pPr>
            <a:r>
              <a:rPr lang="de-CH" altLang="de-DE" sz="2000" dirty="0"/>
              <a:t>Rhetorische Fähigkeiten binden unsere Kunden und vor allem: wir differenzieren uns von unseren Mitbewerbern</a:t>
            </a:r>
          </a:p>
          <a:p>
            <a:pPr marL="533400" indent="-533400">
              <a:defRPr/>
            </a:pPr>
            <a:endParaRPr lang="de-CH" altLang="de-DE" sz="2000" dirty="0"/>
          </a:p>
          <a:p>
            <a:pPr marL="533400" indent="-533400">
              <a:buNone/>
              <a:defRPr/>
            </a:pPr>
            <a:endParaRPr lang="de-CH" altLang="de-DE"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FE24C81E-0969-0B15-854B-04CBFAE31892}"/>
              </a:ext>
            </a:extLst>
          </p:cNvPr>
          <p:cNvSpPr>
            <a:spLocks noGrp="1" noChangeArrowheads="1"/>
          </p:cNvSpPr>
          <p:nvPr>
            <p:ph type="title"/>
          </p:nvPr>
        </p:nvSpPr>
        <p:spPr>
          <a:xfrm>
            <a:off x="838200" y="663277"/>
            <a:ext cx="10515600" cy="1325563"/>
          </a:xfrm>
        </p:spPr>
        <p:txBody>
          <a:bodyPr/>
          <a:lstStyle/>
          <a:p>
            <a:pPr eaLnBrk="1" hangingPunct="1"/>
            <a:r>
              <a:rPr lang="de-CH" altLang="de-DE" dirty="0"/>
              <a:t>Der Erste Eindruck zählt…</a:t>
            </a:r>
          </a:p>
        </p:txBody>
      </p:sp>
      <p:sp>
        <p:nvSpPr>
          <p:cNvPr id="45059" name="Rectangle 3">
            <a:extLst>
              <a:ext uri="{FF2B5EF4-FFF2-40B4-BE49-F238E27FC236}">
                <a16:creationId xmlns:a16="http://schemas.microsoft.com/office/drawing/2014/main" id="{C5CB2B0C-F9AA-6A20-80B5-CAF488A60C9F}"/>
              </a:ext>
            </a:extLst>
          </p:cNvPr>
          <p:cNvSpPr>
            <a:spLocks noGrp="1" noChangeArrowheads="1"/>
          </p:cNvSpPr>
          <p:nvPr>
            <p:ph idx="1"/>
          </p:nvPr>
        </p:nvSpPr>
        <p:spPr>
          <a:xfrm>
            <a:off x="1271464" y="2021160"/>
            <a:ext cx="8901236" cy="4648200"/>
          </a:xfrm>
        </p:spPr>
        <p:txBody>
          <a:bodyPr/>
          <a:lstStyle/>
          <a:p>
            <a:pPr eaLnBrk="1" hangingPunct="1">
              <a:lnSpc>
                <a:spcPct val="90000"/>
              </a:lnSpc>
              <a:buFont typeface="Wingdings" panose="05000000000000000000" pitchFamily="2" charset="2"/>
              <a:buChar char="§"/>
              <a:defRPr/>
            </a:pPr>
            <a:r>
              <a:rPr lang="de-CH" altLang="de-DE" sz="2000" dirty="0"/>
              <a:t>…und der letzte nehmen wir mit. </a:t>
            </a:r>
          </a:p>
          <a:p>
            <a:pPr eaLnBrk="1" hangingPunct="1">
              <a:lnSpc>
                <a:spcPct val="90000"/>
              </a:lnSpc>
              <a:buFont typeface="Wingdings" panose="05000000000000000000" pitchFamily="2" charset="2"/>
              <a:buChar char="§"/>
              <a:defRPr/>
            </a:pPr>
            <a:endParaRPr lang="de-CH" altLang="de-DE" sz="2000" dirty="0"/>
          </a:p>
          <a:p>
            <a:pPr eaLnBrk="1" hangingPunct="1">
              <a:lnSpc>
                <a:spcPct val="90000"/>
              </a:lnSpc>
              <a:buFont typeface="Wingdings" panose="05000000000000000000" pitchFamily="2" charset="2"/>
              <a:buChar char="§"/>
              <a:defRPr/>
            </a:pPr>
            <a:endParaRPr lang="de-CH" altLang="de-DE" sz="2000" dirty="0"/>
          </a:p>
          <a:p>
            <a:pPr marL="0" indent="0">
              <a:buNone/>
              <a:defRPr/>
            </a:pPr>
            <a:r>
              <a:rPr lang="de-CH" altLang="de-DE" sz="2000" dirty="0"/>
              <a:t>Beispiele aus meiner Tätigkeit/Anekdoten</a:t>
            </a:r>
          </a:p>
          <a:p>
            <a:pPr eaLnBrk="1" hangingPunct="1">
              <a:lnSpc>
                <a:spcPct val="90000"/>
              </a:lnSpc>
              <a:buFontTx/>
              <a:buChar char="-"/>
              <a:defRPr/>
            </a:pPr>
            <a:r>
              <a:rPr lang="de-CH" altLang="de-DE" sz="2000" dirty="0"/>
              <a:t>Berufsmesse Zürich</a:t>
            </a:r>
          </a:p>
          <a:p>
            <a:pPr eaLnBrk="1" hangingPunct="1">
              <a:lnSpc>
                <a:spcPct val="90000"/>
              </a:lnSpc>
              <a:buFontTx/>
              <a:buChar char="-"/>
              <a:defRPr/>
            </a:pPr>
            <a:r>
              <a:rPr lang="de-CH" altLang="de-DE" sz="2000" dirty="0"/>
              <a:t>Max Schweizer AG</a:t>
            </a:r>
          </a:p>
          <a:p>
            <a:pPr eaLnBrk="1" hangingPunct="1">
              <a:lnSpc>
                <a:spcPct val="90000"/>
              </a:lnSpc>
              <a:buFontTx/>
              <a:buChar char="-"/>
              <a:defRPr/>
            </a:pPr>
            <a:r>
              <a:rPr lang="de-CH" altLang="de-DE" sz="2000" dirty="0"/>
              <a:t>TKB Thurgau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122E43AA-A1D9-5F0C-C8D9-4757BC8ADC7F}"/>
              </a:ext>
            </a:extLst>
          </p:cNvPr>
          <p:cNvSpPr>
            <a:spLocks noGrp="1" noChangeArrowheads="1"/>
          </p:cNvSpPr>
          <p:nvPr>
            <p:ph type="title"/>
          </p:nvPr>
        </p:nvSpPr>
        <p:spPr>
          <a:xfrm>
            <a:off x="838200" y="663277"/>
            <a:ext cx="10515600" cy="1325563"/>
          </a:xfrm>
        </p:spPr>
        <p:txBody>
          <a:bodyPr/>
          <a:lstStyle/>
          <a:p>
            <a:pPr eaLnBrk="1" hangingPunct="1"/>
            <a:r>
              <a:rPr lang="de-CH" altLang="de-DE" dirty="0"/>
              <a:t>Nonverbale Kommunikation</a:t>
            </a:r>
          </a:p>
        </p:txBody>
      </p:sp>
      <p:sp>
        <p:nvSpPr>
          <p:cNvPr id="14339" name="Rectangle 3">
            <a:extLst>
              <a:ext uri="{FF2B5EF4-FFF2-40B4-BE49-F238E27FC236}">
                <a16:creationId xmlns:a16="http://schemas.microsoft.com/office/drawing/2014/main" id="{A8F4251E-4858-5CE0-359D-15B2574652AB}"/>
              </a:ext>
            </a:extLst>
          </p:cNvPr>
          <p:cNvSpPr>
            <a:spLocks noGrp="1" noChangeArrowheads="1"/>
          </p:cNvSpPr>
          <p:nvPr>
            <p:ph idx="1"/>
          </p:nvPr>
        </p:nvSpPr>
        <p:spPr>
          <a:xfrm>
            <a:off x="2019300" y="1877144"/>
            <a:ext cx="8153400" cy="4648200"/>
          </a:xfrm>
        </p:spPr>
        <p:txBody>
          <a:bodyPr/>
          <a:lstStyle/>
          <a:p>
            <a:pPr eaLnBrk="1" hangingPunct="1">
              <a:lnSpc>
                <a:spcPct val="90000"/>
              </a:lnSpc>
              <a:buFont typeface="Wingdings" panose="05000000000000000000" pitchFamily="2" charset="2"/>
              <a:buChar char="§"/>
            </a:pPr>
            <a:r>
              <a:rPr lang="de-CH" altLang="de-DE" sz="2000" dirty="0"/>
              <a:t>Augenkontakt (3-5 Sekunden pro Mensch, dann laufend abwechseln, damit alle involviert sind im Gespräch. Auch Kinder) </a:t>
            </a:r>
          </a:p>
          <a:p>
            <a:pPr eaLnBrk="1" hangingPunct="1">
              <a:lnSpc>
                <a:spcPct val="90000"/>
              </a:lnSpc>
              <a:buFont typeface="Wingdings" panose="05000000000000000000" pitchFamily="2" charset="2"/>
              <a:buChar char="§"/>
            </a:pPr>
            <a:endParaRPr lang="de-CH" altLang="de-DE" sz="2000" dirty="0"/>
          </a:p>
          <a:p>
            <a:pPr eaLnBrk="1" hangingPunct="1">
              <a:lnSpc>
                <a:spcPct val="90000"/>
              </a:lnSpc>
              <a:buFont typeface="Wingdings" panose="05000000000000000000" pitchFamily="2" charset="2"/>
              <a:buChar char="§"/>
            </a:pPr>
            <a:r>
              <a:rPr lang="de-CH" altLang="de-DE" sz="2000" dirty="0"/>
              <a:t>Körperhaltung aufrecht und stolz. Beine hüftbreit auseinander, beim Sitzen nicht verschränkt (Körperfluss) </a:t>
            </a:r>
          </a:p>
          <a:p>
            <a:pPr eaLnBrk="1" hangingPunct="1">
              <a:lnSpc>
                <a:spcPct val="90000"/>
              </a:lnSpc>
              <a:buFont typeface="Wingdings" panose="05000000000000000000" pitchFamily="2" charset="2"/>
              <a:buChar char="§"/>
            </a:pPr>
            <a:endParaRPr lang="de-CH" altLang="de-DE" sz="2000" dirty="0"/>
          </a:p>
          <a:p>
            <a:pPr eaLnBrk="1" hangingPunct="1">
              <a:lnSpc>
                <a:spcPct val="90000"/>
              </a:lnSpc>
              <a:buFont typeface="Wingdings" panose="05000000000000000000" pitchFamily="2" charset="2"/>
              <a:buChar char="§"/>
            </a:pPr>
            <a:r>
              <a:rPr lang="de-CH" altLang="de-DE" sz="2000" dirty="0"/>
              <a:t>Gestik (Hände immer ob Gürtellinie und frei zum gestikulieren, nicht verschränkt, nicht in der Hosentasche, nicht hinter dem Rücken. Bei einer Besprechung am Tisch: Hände auf den Tisch) </a:t>
            </a:r>
          </a:p>
          <a:p>
            <a:pPr eaLnBrk="1" hangingPunct="1">
              <a:lnSpc>
                <a:spcPct val="90000"/>
              </a:lnSpc>
              <a:buFont typeface="Wingdings" panose="05000000000000000000" pitchFamily="2" charset="2"/>
              <a:buChar char="§"/>
            </a:pPr>
            <a:endParaRPr lang="de-CH" altLang="de-DE" sz="2000" dirty="0"/>
          </a:p>
          <a:p>
            <a:pPr eaLnBrk="1" hangingPunct="1">
              <a:lnSpc>
                <a:spcPct val="90000"/>
              </a:lnSpc>
              <a:buFont typeface="Wingdings" panose="05000000000000000000" pitchFamily="2" charset="2"/>
              <a:buChar char="§"/>
            </a:pPr>
            <a:r>
              <a:rPr lang="de-CH" altLang="de-DE" sz="2000" dirty="0"/>
              <a:t>Gangart (angenehmes Tempo, aufrecht, immer und überall…)</a:t>
            </a:r>
          </a:p>
          <a:p>
            <a:pPr eaLnBrk="1" hangingPunct="1">
              <a:lnSpc>
                <a:spcPct val="90000"/>
              </a:lnSpc>
              <a:buFont typeface="Wingdings" panose="05000000000000000000" pitchFamily="2" charset="2"/>
              <a:buChar char="§"/>
            </a:pPr>
            <a:endParaRPr lang="de-CH" altLang="de-DE" sz="2000" dirty="0"/>
          </a:p>
          <a:p>
            <a:pPr eaLnBrk="1" hangingPunct="1">
              <a:lnSpc>
                <a:spcPct val="90000"/>
              </a:lnSpc>
              <a:buFont typeface="Wingdings" panose="05000000000000000000" pitchFamily="2" charset="2"/>
              <a:buChar char="§"/>
            </a:pPr>
            <a:r>
              <a:rPr lang="de-CH" altLang="de-DE" sz="2000" dirty="0"/>
              <a:t>Geruch angenehm, erfrischend (ich mag dich gut riechen….)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DE7AF32-959E-3D2B-77FF-5FA3A0047393}"/>
              </a:ext>
            </a:extLst>
          </p:cNvPr>
          <p:cNvSpPr>
            <a:spLocks noGrp="1" noChangeArrowheads="1"/>
          </p:cNvSpPr>
          <p:nvPr>
            <p:ph type="title"/>
          </p:nvPr>
        </p:nvSpPr>
        <p:spPr>
          <a:xfrm>
            <a:off x="838200" y="663277"/>
            <a:ext cx="10515600" cy="1325563"/>
          </a:xfrm>
        </p:spPr>
        <p:txBody>
          <a:bodyPr/>
          <a:lstStyle/>
          <a:p>
            <a:pPr eaLnBrk="1" hangingPunct="1"/>
            <a:r>
              <a:rPr lang="de-CH" altLang="de-DE" dirty="0"/>
              <a:t>Nonverbale Kommunikation</a:t>
            </a:r>
          </a:p>
        </p:txBody>
      </p:sp>
      <p:sp>
        <p:nvSpPr>
          <p:cNvPr id="15363" name="Rectangle 3">
            <a:extLst>
              <a:ext uri="{FF2B5EF4-FFF2-40B4-BE49-F238E27FC236}">
                <a16:creationId xmlns:a16="http://schemas.microsoft.com/office/drawing/2014/main" id="{C4E3FC38-E1DD-D16C-85BB-1185944B4B71}"/>
              </a:ext>
            </a:extLst>
          </p:cNvPr>
          <p:cNvSpPr>
            <a:spLocks noGrp="1" noChangeArrowheads="1"/>
          </p:cNvSpPr>
          <p:nvPr>
            <p:ph idx="1"/>
          </p:nvPr>
        </p:nvSpPr>
        <p:spPr>
          <a:xfrm>
            <a:off x="1847850" y="1877144"/>
            <a:ext cx="8153400" cy="4648200"/>
          </a:xfrm>
        </p:spPr>
        <p:txBody>
          <a:bodyPr/>
          <a:lstStyle/>
          <a:p>
            <a:pPr eaLnBrk="1" hangingPunct="1">
              <a:lnSpc>
                <a:spcPct val="90000"/>
              </a:lnSpc>
              <a:buFont typeface="Wingdings" panose="05000000000000000000" pitchFamily="2" charset="2"/>
              <a:buChar char="§"/>
            </a:pPr>
            <a:r>
              <a:rPr lang="de-CH" altLang="de-DE" sz="2000" dirty="0"/>
              <a:t>Mimik (offen, bewusst einsetzen, auch vor dem Kontakt) </a:t>
            </a:r>
          </a:p>
          <a:p>
            <a:pPr eaLnBrk="1" hangingPunct="1">
              <a:lnSpc>
                <a:spcPct val="90000"/>
              </a:lnSpc>
              <a:buFont typeface="Wingdings" panose="05000000000000000000" pitchFamily="2" charset="2"/>
              <a:buChar char="§"/>
            </a:pPr>
            <a:endParaRPr lang="de-CH" altLang="de-DE" sz="2000" dirty="0"/>
          </a:p>
          <a:p>
            <a:pPr eaLnBrk="1" hangingPunct="1">
              <a:lnSpc>
                <a:spcPct val="90000"/>
              </a:lnSpc>
              <a:buFont typeface="Wingdings" panose="05000000000000000000" pitchFamily="2" charset="2"/>
              <a:buChar char="§"/>
            </a:pPr>
            <a:r>
              <a:rPr lang="de-CH" altLang="de-DE" sz="2000" dirty="0"/>
              <a:t>Persönliche Distanz 60-100 cm einhalten</a:t>
            </a:r>
          </a:p>
          <a:p>
            <a:pPr eaLnBrk="1" hangingPunct="1">
              <a:lnSpc>
                <a:spcPct val="90000"/>
              </a:lnSpc>
              <a:buFont typeface="Wingdings" panose="05000000000000000000" pitchFamily="2" charset="2"/>
              <a:buChar char="§"/>
            </a:pPr>
            <a:endParaRPr lang="de-CH" altLang="de-DE" sz="2000" dirty="0"/>
          </a:p>
          <a:p>
            <a:pPr eaLnBrk="1" hangingPunct="1">
              <a:lnSpc>
                <a:spcPct val="90000"/>
              </a:lnSpc>
              <a:buFont typeface="Wingdings" panose="05000000000000000000" pitchFamily="2" charset="2"/>
              <a:buChar char="§"/>
            </a:pPr>
            <a:r>
              <a:rPr lang="de-CH" altLang="de-DE" sz="2000" dirty="0"/>
              <a:t>Gepflegtes Äusseres (saubere &amp; bequeme Bekleidung, passender Schmuck, anständige Frisur, saubere und bequeme Schuhe) </a:t>
            </a:r>
          </a:p>
          <a:p>
            <a:pPr eaLnBrk="1" hangingPunct="1">
              <a:lnSpc>
                <a:spcPct val="90000"/>
              </a:lnSpc>
              <a:buFont typeface="Wingdings" panose="05000000000000000000" pitchFamily="2" charset="2"/>
              <a:buChar char="§"/>
            </a:pPr>
            <a:endParaRPr lang="de-CH" altLang="de-DE" sz="2000" dirty="0"/>
          </a:p>
          <a:p>
            <a:pPr eaLnBrk="1" hangingPunct="1">
              <a:lnSpc>
                <a:spcPct val="90000"/>
              </a:lnSpc>
              <a:buFont typeface="Wingdings" panose="05000000000000000000" pitchFamily="2" charset="2"/>
              <a:buChar char="§"/>
            </a:pPr>
            <a:r>
              <a:rPr lang="de-CH" altLang="de-DE" sz="2000" dirty="0"/>
              <a:t>Auch Messestand, Eventräume, Parkplatzsituation, Garderobe, Besprechungsräume, Fahrzeuge, Küche, Arbeitsplatz, Verkaufshilfen </a:t>
            </a:r>
            <a:r>
              <a:rPr lang="de-CH" altLang="de-DE" sz="2000" dirty="0" err="1"/>
              <a:t>uvm</a:t>
            </a:r>
            <a:r>
              <a:rPr lang="de-CH" altLang="de-DE" sz="2000" dirty="0"/>
              <a:t>. äusserst sauber und funktionstüchtig </a:t>
            </a:r>
            <a:r>
              <a:rPr lang="de-CH" altLang="de-DE" sz="2000" b="1" dirty="0"/>
              <a:t>vorbereitet</a:t>
            </a:r>
          </a:p>
          <a:p>
            <a:pPr eaLnBrk="1" hangingPunct="1">
              <a:lnSpc>
                <a:spcPct val="90000"/>
              </a:lnSpc>
              <a:buFont typeface="Wingdings" panose="05000000000000000000" pitchFamily="2" charset="2"/>
              <a:buChar char="§"/>
            </a:pPr>
            <a:endParaRPr lang="de-CH" altLang="de-DE" sz="2000" b="1" dirty="0"/>
          </a:p>
          <a:p>
            <a:pPr eaLnBrk="1" hangingPunct="1">
              <a:lnSpc>
                <a:spcPct val="90000"/>
              </a:lnSpc>
              <a:buFont typeface="Wingdings" panose="05000000000000000000" pitchFamily="2" charset="2"/>
              <a:buChar char="§"/>
            </a:pPr>
            <a:r>
              <a:rPr lang="de-CH" altLang="de-DE" sz="2000" dirty="0"/>
              <a:t>Keine Kaugummis, Keine Handys, kein Essen während der Arbeit  (Pausenraum, ins Freie gehen)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4443DDA-D063-17D5-7058-42BE09825A0A}"/>
              </a:ext>
            </a:extLst>
          </p:cNvPr>
          <p:cNvSpPr>
            <a:spLocks noGrp="1" noChangeArrowheads="1"/>
          </p:cNvSpPr>
          <p:nvPr>
            <p:ph type="title"/>
          </p:nvPr>
        </p:nvSpPr>
        <p:spPr>
          <a:xfrm>
            <a:off x="838200" y="663277"/>
            <a:ext cx="10515600" cy="1325563"/>
          </a:xfrm>
        </p:spPr>
        <p:txBody>
          <a:bodyPr/>
          <a:lstStyle/>
          <a:p>
            <a:pPr eaLnBrk="1" hangingPunct="1"/>
            <a:r>
              <a:rPr lang="de-CH" altLang="de-DE" dirty="0"/>
              <a:t>Sprache</a:t>
            </a:r>
          </a:p>
        </p:txBody>
      </p:sp>
      <p:sp>
        <p:nvSpPr>
          <p:cNvPr id="16387" name="Rectangle 3">
            <a:extLst>
              <a:ext uri="{FF2B5EF4-FFF2-40B4-BE49-F238E27FC236}">
                <a16:creationId xmlns:a16="http://schemas.microsoft.com/office/drawing/2014/main" id="{38B50449-248F-E202-E4B9-E33A469A3ED2}"/>
              </a:ext>
            </a:extLst>
          </p:cNvPr>
          <p:cNvSpPr>
            <a:spLocks noGrp="1" noChangeArrowheads="1"/>
          </p:cNvSpPr>
          <p:nvPr>
            <p:ph type="body" idx="1"/>
          </p:nvPr>
        </p:nvSpPr>
        <p:spPr>
          <a:xfrm>
            <a:off x="1847528" y="1916832"/>
            <a:ext cx="8748712" cy="4525962"/>
          </a:xfrm>
        </p:spPr>
        <p:txBody>
          <a:bodyPr/>
          <a:lstStyle/>
          <a:p>
            <a:pPr eaLnBrk="1" hangingPunct="1">
              <a:buFont typeface="Wingdings" panose="05000000000000000000" pitchFamily="2" charset="2"/>
              <a:buChar char="§"/>
            </a:pPr>
            <a:r>
              <a:rPr lang="de-CH" altLang="de-DE" sz="2000" dirty="0"/>
              <a:t>Sprache weckt Assoziationen und löst Gefühle aus. Vergleiche «Entsorgungspark» und «Müllhalde», «Stift» und «Lernender», «Putzfrau» und «Raumpflegerin»</a:t>
            </a:r>
          </a:p>
          <a:p>
            <a:pPr eaLnBrk="1" hangingPunct="1">
              <a:buFont typeface="Wingdings" panose="05000000000000000000" pitchFamily="2" charset="2"/>
              <a:buChar char="§"/>
            </a:pPr>
            <a:endParaRPr lang="de-CH" altLang="de-DE" sz="2000" dirty="0"/>
          </a:p>
          <a:p>
            <a:pPr eaLnBrk="1" hangingPunct="1">
              <a:buFont typeface="Wingdings" panose="05000000000000000000" pitchFamily="2" charset="2"/>
              <a:buChar char="§"/>
            </a:pPr>
            <a:r>
              <a:rPr lang="de-CH" altLang="de-DE" sz="2000" dirty="0"/>
              <a:t>Vorsicht mit Abkürzungen, Branchenbegriffen und Fremdwörtern </a:t>
            </a:r>
            <a:r>
              <a:rPr lang="de-CH" altLang="de-DE" sz="1400" dirty="0"/>
              <a:t>(</a:t>
            </a:r>
            <a:r>
              <a:rPr lang="de-CH" altLang="de-DE" sz="1400" dirty="0" err="1"/>
              <a:t>GIS,Vakuumschalter</a:t>
            </a:r>
            <a:r>
              <a:rPr lang="de-CH" altLang="de-DE" sz="1400" dirty="0"/>
              <a:t>,  Schwefelhexafluorid, etc.) </a:t>
            </a:r>
            <a:br>
              <a:rPr lang="de-CH" altLang="de-DE" sz="1400" dirty="0"/>
            </a:br>
            <a:endParaRPr lang="de-CH" altLang="de-DE" sz="1400" dirty="0"/>
          </a:p>
          <a:p>
            <a:pPr eaLnBrk="1" hangingPunct="1">
              <a:buFont typeface="Wingdings" panose="05000000000000000000" pitchFamily="2" charset="2"/>
              <a:buChar char="§"/>
            </a:pPr>
            <a:r>
              <a:rPr lang="de-CH" altLang="de-DE" sz="2000" dirty="0"/>
              <a:t>Füllwörter wie „mmh“, „</a:t>
            </a:r>
            <a:r>
              <a:rPr lang="de-CH" altLang="de-DE" sz="2000" dirty="0" err="1"/>
              <a:t>eeh</a:t>
            </a:r>
            <a:r>
              <a:rPr lang="de-CH" altLang="de-DE" sz="2000" dirty="0"/>
              <a:t>“, „halt“, „oder“, „und“ müssen auf ein Minimum reduziert werden (Trick: bewusst und häufiger Gesprächspausen machen)</a:t>
            </a:r>
          </a:p>
          <a:p>
            <a:pPr eaLnBrk="1" hangingPunct="1">
              <a:buFont typeface="Wingdings" panose="05000000000000000000" pitchFamily="2" charset="2"/>
              <a:buChar char="§"/>
            </a:pPr>
            <a:endParaRPr lang="de-CH" altLang="de-DE" sz="2000" dirty="0"/>
          </a:p>
          <a:p>
            <a:pPr eaLnBrk="1" hangingPunct="1">
              <a:buFont typeface="Wingdings" panose="05000000000000000000" pitchFamily="2" charset="2"/>
              <a:buChar char="§"/>
            </a:pPr>
            <a:r>
              <a:rPr lang="de-CH" altLang="de-DE" sz="2000" dirty="0"/>
              <a:t>Keine Kraftausdrücke (</a:t>
            </a:r>
            <a:r>
              <a:rPr lang="de-CH" altLang="de-DE" sz="2000" dirty="0" err="1"/>
              <a:t>huerä</a:t>
            </a:r>
            <a:r>
              <a:rPr lang="de-CH" altLang="de-DE" sz="2000" dirty="0"/>
              <a:t>, verdammt, </a:t>
            </a:r>
            <a:r>
              <a:rPr lang="de-CH" altLang="de-DE" sz="2000" dirty="0" err="1"/>
              <a:t>heilandsack</a:t>
            </a:r>
            <a:r>
              <a:rPr lang="de-CH" altLang="de-DE" sz="2000" dirty="0"/>
              <a:t> etc.)</a:t>
            </a:r>
          </a:p>
        </p:txBody>
      </p:sp>
    </p:spTree>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emenfoli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Arial" pitchFamily="34" charset="0"/>
            <a:cs typeface="Arial" pitchFamily="34" charset="0"/>
          </a:defRPr>
        </a:defPPr>
      </a:lstStyle>
    </a:txDef>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8896215f-ef92-41dc-9137-4ec0dd7317ab">VESX-654270524-1917</_dlc_DocId>
    <_dlc_DocIdUrl xmlns="8896215f-ef92-41dc-9137-4ec0dd7317ab">
      <Url>https://vincienergies.sharepoint.com/sites/ch/Lehrlingswesen OST/_layouts/15/DocIdRedir.aspx?ID=VESX-654270524-1917</Url>
      <Description>VESX-654270524-1917</Description>
    </_dlc_DocIdUrl>
    <TaxCatchAll xmlns="8896215f-ef92-41dc-9137-4ec0dd7317ab" xsi:nil="true"/>
    <lcf76f155ced4ddcb4097134ff3c332f xmlns="b4ed5a95-c97e-431c-a6c4-07d03f280ce1">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75B3934DBCFADC4CB1AAE02091986A5B" ma:contentTypeVersion="12" ma:contentTypeDescription="Ein neues Dokument erstellen." ma:contentTypeScope="" ma:versionID="817a43a08efdb03ee8f0e4bc87a6068c">
  <xsd:schema xmlns:xsd="http://www.w3.org/2001/XMLSchema" xmlns:xs="http://www.w3.org/2001/XMLSchema" xmlns:p="http://schemas.microsoft.com/office/2006/metadata/properties" xmlns:ns2="8896215f-ef92-41dc-9137-4ec0dd7317ab" xmlns:ns3="b4ed5a95-c97e-431c-a6c4-07d03f280ce1" targetNamespace="http://schemas.microsoft.com/office/2006/metadata/properties" ma:root="true" ma:fieldsID="22b17041ed8157f550652b8a913c7b0c" ns2:_="" ns3:_="">
    <xsd:import namespace="8896215f-ef92-41dc-9137-4ec0dd7317ab"/>
    <xsd:import namespace="b4ed5a95-c97e-431c-a6c4-07d03f280ce1"/>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96215f-ef92-41dc-9137-4ec0dd7317ab"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7" nillable="true" ma:displayName="Taxonomy Catch All Column" ma:hidden="true" ma:list="{593f75e4-3eee-46c9-907b-a7b3f268242b}" ma:internalName="TaxCatchAll" ma:showField="CatchAllData" ma:web="8896215f-ef92-41dc-9137-4ec0dd7317a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4ed5a95-c97e-431c-a6c4-07d03f280ce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Bildmarkierungen" ma:readOnly="false" ma:fieldId="{5cf76f15-5ced-4ddc-b409-7134ff3c332f}" ma:taxonomyMulti="true" ma:sspId="a63a5a08-bdb1-493c-bc0f-6a02678610b3"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D4B5F1-922B-4B77-8BB3-DC824A7312E4}">
  <ds:schemaRefs>
    <ds:schemaRef ds:uri="http://purl.org/dc/dcmitype/"/>
    <ds:schemaRef ds:uri="b4ed5a95-c97e-431c-a6c4-07d03f280ce1"/>
    <ds:schemaRef ds:uri="http://purl.org/dc/terms/"/>
    <ds:schemaRef ds:uri="http://schemas.microsoft.com/office/infopath/2007/PartnerControls"/>
    <ds:schemaRef ds:uri="http://www.w3.org/XML/1998/namespace"/>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8896215f-ef92-41dc-9137-4ec0dd7317ab"/>
  </ds:schemaRefs>
</ds:datastoreItem>
</file>

<file path=customXml/itemProps2.xml><?xml version="1.0" encoding="utf-8"?>
<ds:datastoreItem xmlns:ds="http://schemas.openxmlformats.org/officeDocument/2006/customXml" ds:itemID="{DF7C09BA-0E99-438F-94E9-D3E16FC4B5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96215f-ef92-41dc-9137-4ec0dd7317ab"/>
    <ds:schemaRef ds:uri="b4ed5a95-c97e-431c-a6c4-07d03f280c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14AD7D-D28D-48B3-BCED-A7B618F8DB1C}">
  <ds:schemaRefs>
    <ds:schemaRef ds:uri="http://schemas.microsoft.com/sharepoint/events"/>
  </ds:schemaRefs>
</ds:datastoreItem>
</file>

<file path=customXml/itemProps4.xml><?xml version="1.0" encoding="utf-8"?>
<ds:datastoreItem xmlns:ds="http://schemas.openxmlformats.org/officeDocument/2006/customXml" ds:itemID="{9914F5FA-869C-45A4-8179-D706B7FE89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1462</Words>
  <Application>Microsoft Office PowerPoint</Application>
  <PresentationFormat>Breitbild</PresentationFormat>
  <Paragraphs>219</Paragraphs>
  <Slides>24</Slides>
  <Notes>10</Notes>
  <HiddenSlides>0</HiddenSlides>
  <MMClips>0</MMClips>
  <ScaleCrop>false</ScaleCrop>
  <HeadingPairs>
    <vt:vector size="8" baseType="variant">
      <vt:variant>
        <vt:lpstr>Verwendete Schriftarten</vt:lpstr>
      </vt:variant>
      <vt:variant>
        <vt:i4>5</vt:i4>
      </vt:variant>
      <vt:variant>
        <vt:lpstr>Design</vt:lpstr>
      </vt:variant>
      <vt:variant>
        <vt:i4>2</vt:i4>
      </vt:variant>
      <vt:variant>
        <vt:lpstr>Eingebettete OLE-Server</vt:lpstr>
      </vt:variant>
      <vt:variant>
        <vt:i4>1</vt:i4>
      </vt:variant>
      <vt:variant>
        <vt:lpstr>Folientitel</vt:lpstr>
      </vt:variant>
      <vt:variant>
        <vt:i4>24</vt:i4>
      </vt:variant>
    </vt:vector>
  </HeadingPairs>
  <TitlesOfParts>
    <vt:vector size="32" baseType="lpstr">
      <vt:lpstr>Arial</vt:lpstr>
      <vt:lpstr>Calibri</vt:lpstr>
      <vt:lpstr>Calibri Light</vt:lpstr>
      <vt:lpstr>Wingdings</vt:lpstr>
      <vt:lpstr>Zapf Dingbats</vt:lpstr>
      <vt:lpstr>Office</vt:lpstr>
      <vt:lpstr>Themenfolie</vt:lpstr>
      <vt:lpstr>Microsoft Excel 97-2003 Worksheet</vt:lpstr>
      <vt:lpstr>PowerPoint-Präsentation</vt:lpstr>
      <vt:lpstr>PowerPoint-Präsentation</vt:lpstr>
      <vt:lpstr>PowerPoint-Präsentation</vt:lpstr>
      <vt:lpstr>Deine Wirkung</vt:lpstr>
      <vt:lpstr>Unser Chance in Gesprächen</vt:lpstr>
      <vt:lpstr>Der Erste Eindruck zählt…</vt:lpstr>
      <vt:lpstr>Nonverbale Kommunikation</vt:lpstr>
      <vt:lpstr>Nonverbale Kommunikation</vt:lpstr>
      <vt:lpstr>Sprache</vt:lpstr>
      <vt:lpstr>Sprache</vt:lpstr>
      <vt:lpstr>PowerPoint-Präsentation</vt:lpstr>
      <vt:lpstr>Wichtig in Gesprächen</vt:lpstr>
      <vt:lpstr>Wichtig bei Schriftlichkeiten</vt:lpstr>
      <vt:lpstr>Wichtig beim Telefonieren</vt:lpstr>
      <vt:lpstr>Die Kontaktaufnahme</vt:lpstr>
      <vt:lpstr>Die Kontaktaufnahme</vt:lpstr>
      <vt:lpstr>Kontakten beim Stehtisch am Event</vt:lpstr>
      <vt:lpstr>Kontakten an der Messe</vt:lpstr>
      <vt:lpstr>Kundenauftrag</vt:lpstr>
      <vt:lpstr>Erzählen Sie grundsätzlich mehr über sich Ihr Unternehmen</vt:lpstr>
      <vt:lpstr>Und oft einen Satz mehr…</vt:lpstr>
      <vt:lpstr>5 Rezepte für Ihren Alltag</vt:lpstr>
      <vt:lpstr>Fazit aus langjähriger Kommunikationserfahrung</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Monika Forrer</dc:creator>
  <cp:lastModifiedBy>Simone Fehr-Mächler</cp:lastModifiedBy>
  <cp:revision>551</cp:revision>
  <cp:lastPrinted>2025-01-04T08:26:36Z</cp:lastPrinted>
  <dcterms:created xsi:type="dcterms:W3CDTF">2009-04-15T11:43:39Z</dcterms:created>
  <dcterms:modified xsi:type="dcterms:W3CDTF">2025-01-06T16:29:13Z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0x01010075B3934DBCFADC4CB1AAE02091986A5B</vt:lpwstr>
  </property>
  <property fmtid="{D5CDD505-2E9C-101B-9397-08002B2CF9AE}" pid="3" name="_dlc_DocIdItemGuid">
    <vt:lpwstr>27c46ddd-c6e3-4dc8-ac82-ecc265d9b509</vt:lpwstr>
  </property>
  <property fmtid="{D5CDD505-2E9C-101B-9397-08002B2CF9AE}" pid="4" name="MediaServiceImageTags">
    <vt:lpwstr/>
  </property>
</Properties>
</file>